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5"/>
  </p:sldMasterIdLst>
  <p:notesMasterIdLst>
    <p:notesMasterId r:id="rId13"/>
  </p:notesMasterIdLst>
  <p:sldIdLst>
    <p:sldId id="256" r:id="rId6"/>
    <p:sldId id="286" r:id="rId7"/>
    <p:sldId id="300" r:id="rId8"/>
    <p:sldId id="330" r:id="rId9"/>
    <p:sldId id="297" r:id="rId10"/>
    <p:sldId id="350" r:id="rId11"/>
    <p:sldId id="353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iLt28TLzmxNBIZIWxbq+Q0oeUa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bielocal" initials="c" lastIdx="1" clrIdx="0">
    <p:extLst>
      <p:ext uri="{19B8F6BF-5375-455C-9EA6-DF929625EA0E}">
        <p15:presenceInfo xmlns:p15="http://schemas.microsoft.com/office/powerpoint/2012/main" userId="c6dd5bfb14ad42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5208"/>
    <a:srgbClr val="0F8748"/>
    <a:srgbClr val="F26708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2" autoAdjust="0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74" Type="http://customschemas.google.com/relationships/presentationmetadata" Target="meta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7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TPyLfrmJ56Q7PDDkvP-pRRCl8cZ8gF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earch.creativecommons.org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TPyLfrmJ56Q7PDDkvP-pRRCl8cZ8gF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earch.creativecommons.org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000000"/>
                </a:solidFill>
              </a:rPr>
              <a:t>The script for each slide needs to be included in the respective note page (see example below)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000000"/>
                </a:solidFill>
              </a:rPr>
              <a:t>Scripts need to be typed up in the same fashion as they will be read by the Narrator.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000000"/>
                </a:solidFill>
              </a:rPr>
              <a:t>Any notes for the Narrator are clearly distinguish by using a bold and italic font </a:t>
            </a:r>
            <a:r>
              <a:rPr lang="en-US" b="1" i="1"/>
              <a:t>so they can be distinguish from the script.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Example of the script:</a:t>
            </a: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module 1, foundations of immigration in Canada. </a:t>
            </a:r>
            <a:endParaRPr/>
          </a:p>
        </p:txBody>
      </p:sp>
      <p:sp>
        <p:nvSpPr>
          <p:cNvPr id="229" name="Google Shape;2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000000"/>
                </a:solidFill>
              </a:rPr>
              <a:t>The following slides are templates that can be used to make your presentations more visually appealing. 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b="1" i="1">
                <a:solidFill>
                  <a:srgbClr val="000000"/>
                </a:solidFill>
              </a:rPr>
              <a:t>NOTE:  Find Images in the </a:t>
            </a:r>
            <a:r>
              <a:rPr lang="en-US" b="1" i="1" u="sng">
                <a:solidFill>
                  <a:srgbClr val="000000"/>
                </a:solidFill>
                <a:hlinkClick r:id="rId3"/>
              </a:rPr>
              <a:t>Google drive </a:t>
            </a:r>
            <a:r>
              <a:rPr lang="en-US" b="1" i="1">
                <a:solidFill>
                  <a:srgbClr val="000000"/>
                </a:solidFill>
              </a:rPr>
              <a:t>or on </a:t>
            </a:r>
            <a:r>
              <a:rPr lang="en-US" b="1" i="1" u="sng">
                <a:solidFill>
                  <a:srgbClr val="000000"/>
                </a:solidFill>
                <a:hlinkClick r:id="rId4"/>
              </a:rPr>
              <a:t>Creative Commons</a:t>
            </a:r>
            <a:endParaRPr b="1" i="1">
              <a:solidFill>
                <a:srgbClr val="000000"/>
              </a:solidFill>
            </a:endParaRPr>
          </a:p>
        </p:txBody>
      </p:sp>
      <p:sp>
        <p:nvSpPr>
          <p:cNvPr id="436" name="Google Shape;4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</a:rPr>
              <a:t>The following slides are templates that can be used to make your presentations more visually appealing.  </a:t>
            </a:r>
            <a:endParaRPr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</a:rPr>
              <a:t>NOTE:  Find Images in the </a:t>
            </a:r>
            <a:r>
              <a:rPr lang="en-US" b="1" i="1" u="sng" dirty="0">
                <a:solidFill>
                  <a:srgbClr val="000000"/>
                </a:solidFill>
                <a:hlinkClick r:id="rId3"/>
              </a:rPr>
              <a:t>Google drive </a:t>
            </a:r>
            <a:r>
              <a:rPr lang="en-US" b="1" i="1" dirty="0">
                <a:solidFill>
                  <a:srgbClr val="000000"/>
                </a:solidFill>
              </a:rPr>
              <a:t>or on </a:t>
            </a:r>
            <a:r>
              <a:rPr lang="en-US" b="1" i="1" u="sng" dirty="0">
                <a:solidFill>
                  <a:srgbClr val="000000"/>
                </a:solidFill>
                <a:hlinkClick r:id="rId4"/>
              </a:rPr>
              <a:t>Creative Commons</a:t>
            </a:r>
            <a:endParaRPr dirty="0"/>
          </a:p>
        </p:txBody>
      </p:sp>
      <p:sp>
        <p:nvSpPr>
          <p:cNvPr id="555" name="Google Shape;5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34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482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Page">
  <p:cSld name="Main Content P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2"/>
          <p:cNvSpPr txBox="1">
            <a:spLocks noGrp="1"/>
          </p:cNvSpPr>
          <p:nvPr>
            <p:ph type="sldNum" idx="12"/>
          </p:nvPr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6" name="Google Shape;46;p72"/>
          <p:cNvCxnSpPr/>
          <p:nvPr/>
        </p:nvCxnSpPr>
        <p:spPr>
          <a:xfrm>
            <a:off x="-24052" y="1452565"/>
            <a:ext cx="171783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" name="Google Shape;47;p72"/>
          <p:cNvCxnSpPr/>
          <p:nvPr/>
        </p:nvCxnSpPr>
        <p:spPr>
          <a:xfrm>
            <a:off x="1804748" y="1452565"/>
            <a:ext cx="54573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" name="Google Shape;48;p72"/>
          <p:cNvCxnSpPr/>
          <p:nvPr/>
        </p:nvCxnSpPr>
        <p:spPr>
          <a:xfrm rot="10800000" flipH="1">
            <a:off x="2454445" y="1429125"/>
            <a:ext cx="9737559" cy="153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" name="Google Shape;49;p72"/>
          <p:cNvGrpSpPr/>
          <p:nvPr/>
        </p:nvGrpSpPr>
        <p:grpSpPr>
          <a:xfrm>
            <a:off x="363419" y="421049"/>
            <a:ext cx="748799" cy="134113"/>
            <a:chOff x="4827813" y="2534636"/>
            <a:chExt cx="996651" cy="178504"/>
          </a:xfrm>
        </p:grpSpPr>
        <p:sp>
          <p:nvSpPr>
            <p:cNvPr id="50" name="Google Shape;50;p72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1" name="Google Shape;51;p72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2" name="Google Shape;52;p72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3" name="Google Shape;53;p72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4" name="Google Shape;54;p72"/>
          <p:cNvSpPr txBox="1"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Char char="•"/>
              <a:defRPr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title"/>
          </p:nvPr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Left Photo">
  <p:cSld name="Large Left Photo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2"/>
          <p:cNvSpPr txBox="1">
            <a:spLocks noGrp="1"/>
          </p:cNvSpPr>
          <p:nvPr>
            <p:ph type="title"/>
          </p:nvPr>
        </p:nvSpPr>
        <p:spPr>
          <a:xfrm>
            <a:off x="5908434" y="1046163"/>
            <a:ext cx="5445369" cy="111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2"/>
          <p:cNvSpPr txBox="1">
            <a:spLocks noGrp="1"/>
          </p:cNvSpPr>
          <p:nvPr>
            <p:ph type="body" idx="1"/>
          </p:nvPr>
        </p:nvSpPr>
        <p:spPr>
          <a:xfrm>
            <a:off x="5908429" y="2506668"/>
            <a:ext cx="5445371" cy="345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40004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700"/>
              <a:buChar char="•"/>
              <a:defRPr sz="1800">
                <a:solidFill>
                  <a:srgbClr val="404040"/>
                </a:solidFill>
              </a:defRPr>
            </a:lvl1pPr>
            <a:lvl2pPr marL="914377" lvl="1" indent="-3809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1600">
                <a:solidFill>
                  <a:srgbClr val="404040"/>
                </a:solidFill>
              </a:defRPr>
            </a:lvl2pPr>
            <a:lvl3pPr marL="1371566" lvl="2" indent="-3619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100"/>
              <a:buChar char="•"/>
              <a:defRPr sz="1400">
                <a:solidFill>
                  <a:srgbClr val="404040"/>
                </a:solidFill>
              </a:defRPr>
            </a:lvl3pPr>
            <a:lvl4pPr marL="1828754" lvl="3" indent="-3428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200">
                <a:solidFill>
                  <a:srgbClr val="404040"/>
                </a:solidFill>
              </a:defRPr>
            </a:lvl4pPr>
            <a:lvl5pPr marL="2285943" lvl="4" indent="-3428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200">
                <a:solidFill>
                  <a:srgbClr val="404040"/>
                </a:solidFill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82"/>
          <p:cNvSpPr txBox="1">
            <a:spLocks noGrp="1"/>
          </p:cNvSpPr>
          <p:nvPr>
            <p:ph type="sldNum" idx="12"/>
          </p:nvPr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4" name="Google Shape;154;p82"/>
          <p:cNvSpPr>
            <a:spLocks noGrp="1"/>
          </p:cNvSpPr>
          <p:nvPr>
            <p:ph type="pic" idx="2"/>
          </p:nvPr>
        </p:nvSpPr>
        <p:spPr>
          <a:xfrm>
            <a:off x="3" y="0"/>
            <a:ext cx="567922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55" name="Google Shape;155;p82"/>
          <p:cNvCxnSpPr/>
          <p:nvPr/>
        </p:nvCxnSpPr>
        <p:spPr>
          <a:xfrm>
            <a:off x="5679225" y="2286312"/>
            <a:ext cx="171783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" name="Google Shape;156;p82"/>
          <p:cNvGrpSpPr/>
          <p:nvPr/>
        </p:nvGrpSpPr>
        <p:grpSpPr>
          <a:xfrm>
            <a:off x="11079789" y="421049"/>
            <a:ext cx="748799" cy="134113"/>
            <a:chOff x="4827813" y="2534636"/>
            <a:chExt cx="996651" cy="178504"/>
          </a:xfrm>
        </p:grpSpPr>
        <p:sp>
          <p:nvSpPr>
            <p:cNvPr id="157" name="Google Shape;157;p82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8" name="Google Shape;158;p82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9" name="Google Shape;159;p82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60" name="Google Shape;160;p82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1" name="Google Shape;161;p82"/>
          <p:cNvSpPr/>
          <p:nvPr/>
        </p:nvSpPr>
        <p:spPr>
          <a:xfrm>
            <a:off x="10039331" y="896815"/>
            <a:ext cx="3298372" cy="3298372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82"/>
          <p:cNvSpPr/>
          <p:nvPr/>
        </p:nvSpPr>
        <p:spPr>
          <a:xfrm>
            <a:off x="9720925" y="672411"/>
            <a:ext cx="1268187" cy="1268186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63" name="Google Shape;163;p82"/>
          <p:cNvCxnSpPr/>
          <p:nvPr/>
        </p:nvCxnSpPr>
        <p:spPr>
          <a:xfrm>
            <a:off x="7508023" y="2286312"/>
            <a:ext cx="54573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hree Photos">
  <p:cSld name="Content and Three Photo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3"/>
          <p:cNvSpPr txBox="1">
            <a:spLocks noGrp="1"/>
          </p:cNvSpPr>
          <p:nvPr>
            <p:ph type="title"/>
          </p:nvPr>
        </p:nvSpPr>
        <p:spPr>
          <a:xfrm>
            <a:off x="363420" y="1046163"/>
            <a:ext cx="5445369" cy="111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3"/>
          <p:cNvSpPr txBox="1">
            <a:spLocks noGrp="1"/>
          </p:cNvSpPr>
          <p:nvPr>
            <p:ph type="body" idx="1"/>
          </p:nvPr>
        </p:nvSpPr>
        <p:spPr>
          <a:xfrm>
            <a:off x="363417" y="2506668"/>
            <a:ext cx="5445371" cy="345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40004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 sz="1800"/>
            </a:lvl1pPr>
            <a:lvl2pPr marL="914377" lvl="1" indent="-3809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1600"/>
            </a:lvl2pPr>
            <a:lvl3pPr marL="1371566" lvl="2" indent="-3619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  <a:defRPr sz="1400"/>
            </a:lvl3pPr>
            <a:lvl4pPr marL="1828754" lvl="3" indent="-3428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200"/>
            </a:lvl4pPr>
            <a:lvl5pPr marL="2285943" lvl="4" indent="-3428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200"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83"/>
          <p:cNvSpPr>
            <a:spLocks noGrp="1"/>
          </p:cNvSpPr>
          <p:nvPr>
            <p:ph type="pic" idx="2"/>
          </p:nvPr>
        </p:nvSpPr>
        <p:spPr>
          <a:xfrm>
            <a:off x="5919755" y="1"/>
            <a:ext cx="3430408" cy="40919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68" name="Google Shape;168;p83"/>
          <p:cNvCxnSpPr/>
          <p:nvPr/>
        </p:nvCxnSpPr>
        <p:spPr>
          <a:xfrm>
            <a:off x="-24052" y="2286312"/>
            <a:ext cx="171783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69" name="Google Shape;169;p83"/>
          <p:cNvGrpSpPr/>
          <p:nvPr/>
        </p:nvGrpSpPr>
        <p:grpSpPr>
          <a:xfrm>
            <a:off x="363419" y="421049"/>
            <a:ext cx="748799" cy="134113"/>
            <a:chOff x="4827813" y="2534636"/>
            <a:chExt cx="996651" cy="178504"/>
          </a:xfrm>
        </p:grpSpPr>
        <p:sp>
          <p:nvSpPr>
            <p:cNvPr id="170" name="Google Shape;170;p83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1" name="Google Shape;171;p83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2" name="Google Shape;172;p83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3" name="Google Shape;173;p83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174" name="Google Shape;174;p83"/>
          <p:cNvCxnSpPr/>
          <p:nvPr/>
        </p:nvCxnSpPr>
        <p:spPr>
          <a:xfrm>
            <a:off x="1804748" y="2286312"/>
            <a:ext cx="54573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83"/>
          <p:cNvSpPr>
            <a:spLocks noGrp="1"/>
          </p:cNvSpPr>
          <p:nvPr>
            <p:ph type="pic" idx="3"/>
          </p:nvPr>
        </p:nvSpPr>
        <p:spPr>
          <a:xfrm>
            <a:off x="9542189" y="555163"/>
            <a:ext cx="2649815" cy="429819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6" name="Google Shape;176;p83"/>
          <p:cNvSpPr>
            <a:spLocks noGrp="1"/>
          </p:cNvSpPr>
          <p:nvPr>
            <p:ph type="pic" idx="4"/>
          </p:nvPr>
        </p:nvSpPr>
        <p:spPr>
          <a:xfrm>
            <a:off x="5919758" y="4289116"/>
            <a:ext cx="3430407" cy="16720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Square and Content">
  <p:cSld name="Dark Square and Conte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4"/>
          <p:cNvSpPr txBox="1">
            <a:spLocks noGrp="1"/>
          </p:cNvSpPr>
          <p:nvPr>
            <p:ph type="sldNum" idx="12"/>
          </p:nvPr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1" name="Google Shape;191;p84"/>
          <p:cNvGrpSpPr/>
          <p:nvPr/>
        </p:nvGrpSpPr>
        <p:grpSpPr>
          <a:xfrm>
            <a:off x="11079789" y="421049"/>
            <a:ext cx="748799" cy="134113"/>
            <a:chOff x="4827813" y="2534636"/>
            <a:chExt cx="996651" cy="178504"/>
          </a:xfrm>
        </p:grpSpPr>
        <p:sp>
          <p:nvSpPr>
            <p:cNvPr id="192" name="Google Shape;192;p84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3" name="Google Shape;193;p84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4" name="Google Shape;194;p84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5" name="Google Shape;195;p84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96" name="Google Shape;196;p84"/>
          <p:cNvSpPr/>
          <p:nvPr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97" name="Google Shape;197;p84"/>
          <p:cNvCxnSpPr/>
          <p:nvPr/>
        </p:nvCxnSpPr>
        <p:spPr>
          <a:xfrm>
            <a:off x="1001748" y="1290512"/>
            <a:ext cx="1488621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84"/>
          <p:cNvSpPr txBox="1">
            <a:spLocks noGrp="1"/>
          </p:cNvSpPr>
          <p:nvPr>
            <p:ph type="title"/>
          </p:nvPr>
        </p:nvSpPr>
        <p:spPr>
          <a:xfrm>
            <a:off x="839265" y="1746763"/>
            <a:ext cx="4097779" cy="125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84"/>
          <p:cNvSpPr txBox="1">
            <a:spLocks noGrp="1"/>
          </p:cNvSpPr>
          <p:nvPr>
            <p:ph type="body" idx="1"/>
          </p:nvPr>
        </p:nvSpPr>
        <p:spPr>
          <a:xfrm>
            <a:off x="839269" y="3090557"/>
            <a:ext cx="4097779" cy="193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 b="0" cap="none">
                <a:solidFill>
                  <a:schemeClr val="lt1"/>
                </a:solidFill>
              </a:defRPr>
            </a:lvl1pPr>
            <a:lvl2pPr marL="914377" lvl="1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2pPr>
            <a:lvl3pPr marL="1371566" lvl="2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3pPr>
            <a:lvl4pPr marL="1828754" lvl="3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4pPr>
            <a:lvl5pPr marL="2285943" lvl="4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84"/>
          <p:cNvSpPr txBox="1">
            <a:spLocks noGrp="1"/>
          </p:cNvSpPr>
          <p:nvPr>
            <p:ph type="body" idx="2"/>
          </p:nvPr>
        </p:nvSpPr>
        <p:spPr>
          <a:xfrm>
            <a:off x="5981701" y="1054100"/>
            <a:ext cx="5846763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marL="914377" lvl="1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2pPr>
            <a:lvl3pPr marL="1371566" lvl="2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3pPr>
            <a:lvl4pPr marL="1828754" lvl="3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4pPr>
            <a:lvl5pPr marL="2285943" lvl="4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6"/>
          <p:cNvSpPr txBox="1">
            <a:spLocks noGrp="1"/>
          </p:cNvSpPr>
          <p:nvPr>
            <p:ph type="title"/>
          </p:nvPr>
        </p:nvSpPr>
        <p:spPr>
          <a:xfrm>
            <a:off x="363416" y="246186"/>
            <a:ext cx="3206261" cy="103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86"/>
          <p:cNvSpPr txBox="1">
            <a:spLocks noGrp="1"/>
          </p:cNvSpPr>
          <p:nvPr>
            <p:ph type="sldNum" idx="12"/>
          </p:nvPr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0" name="Google Shape;220;p86"/>
          <p:cNvGrpSpPr/>
          <p:nvPr/>
        </p:nvGrpSpPr>
        <p:grpSpPr>
          <a:xfrm>
            <a:off x="363419" y="421049"/>
            <a:ext cx="748799" cy="134113"/>
            <a:chOff x="4827813" y="2534636"/>
            <a:chExt cx="996651" cy="178504"/>
          </a:xfrm>
        </p:grpSpPr>
        <p:sp>
          <p:nvSpPr>
            <p:cNvPr id="221" name="Google Shape;221;p86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2" name="Google Shape;222;p86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3" name="Google Shape;223;p86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4" name="Google Shape;224;p86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5" name="Google Shape;225;p86"/>
          <p:cNvSpPr txBox="1">
            <a:spLocks noGrp="1"/>
          </p:cNvSpPr>
          <p:nvPr>
            <p:ph type="body" idx="1"/>
          </p:nvPr>
        </p:nvSpPr>
        <p:spPr>
          <a:xfrm>
            <a:off x="363416" y="2057400"/>
            <a:ext cx="320626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accent3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6" name="Google Shape;226;p86"/>
          <p:cNvSpPr txBox="1">
            <a:spLocks noGrp="1"/>
          </p:cNvSpPr>
          <p:nvPr>
            <p:ph type="body" idx="2"/>
          </p:nvPr>
        </p:nvSpPr>
        <p:spPr>
          <a:xfrm>
            <a:off x="4036365" y="315107"/>
            <a:ext cx="7467304" cy="561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190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000"/>
              <a:buChar char="•"/>
              <a:defRPr sz="2000">
                <a:solidFill>
                  <a:schemeClr val="accent3"/>
                </a:solidFill>
              </a:defRPr>
            </a:lvl1pPr>
            <a:lvl2pPr marL="914377" lvl="1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700"/>
              <a:buChar char="•"/>
              <a:defRPr sz="1800">
                <a:solidFill>
                  <a:schemeClr val="accent3"/>
                </a:solidFill>
              </a:defRPr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1600">
                <a:solidFill>
                  <a:schemeClr val="accent3"/>
                </a:solidFill>
              </a:defRPr>
            </a:lvl3pPr>
            <a:lvl4pPr marL="1828754" lvl="3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 sz="1400">
                <a:solidFill>
                  <a:schemeClr val="accent3"/>
                </a:solidFill>
              </a:defRPr>
            </a:lvl4pPr>
            <a:lvl5pPr marL="2285943" lvl="4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 sz="1400">
                <a:solidFill>
                  <a:schemeClr val="accent3"/>
                </a:solidFill>
              </a:defRPr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7"/>
          <p:cNvCxnSpPr/>
          <p:nvPr/>
        </p:nvCxnSpPr>
        <p:spPr>
          <a:xfrm>
            <a:off x="-24052" y="1452565"/>
            <a:ext cx="171783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77"/>
          <p:cNvCxnSpPr/>
          <p:nvPr/>
        </p:nvCxnSpPr>
        <p:spPr>
          <a:xfrm>
            <a:off x="1804748" y="1452565"/>
            <a:ext cx="54573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77"/>
          <p:cNvCxnSpPr/>
          <p:nvPr/>
        </p:nvCxnSpPr>
        <p:spPr>
          <a:xfrm rot="10800000" flipH="1">
            <a:off x="2454445" y="1429125"/>
            <a:ext cx="9737559" cy="153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8" name="Google Shape;98;p77"/>
          <p:cNvGrpSpPr/>
          <p:nvPr/>
        </p:nvGrpSpPr>
        <p:grpSpPr>
          <a:xfrm>
            <a:off x="363419" y="421049"/>
            <a:ext cx="748799" cy="134113"/>
            <a:chOff x="4827813" y="2534636"/>
            <a:chExt cx="996651" cy="178504"/>
          </a:xfrm>
        </p:grpSpPr>
        <p:sp>
          <p:nvSpPr>
            <p:cNvPr id="99" name="Google Shape;99;p77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" name="Google Shape;100;p77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" name="Google Shape;101;p77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" name="Google Shape;102;p77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03" name="Google Shape;103;p77"/>
          <p:cNvSpPr txBox="1">
            <a:spLocks noGrp="1"/>
          </p:cNvSpPr>
          <p:nvPr>
            <p:ph type="title"/>
          </p:nvPr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28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8"/>
          <p:cNvSpPr txBox="1"/>
          <p:nvPr/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78"/>
          <p:cNvSpPr txBox="1">
            <a:spLocks noGrp="1"/>
          </p:cNvSpPr>
          <p:nvPr>
            <p:ph type="body" idx="1"/>
          </p:nvPr>
        </p:nvSpPr>
        <p:spPr>
          <a:xfrm>
            <a:off x="363417" y="2489205"/>
            <a:ext cx="33703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Char char="•"/>
              <a:defRPr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7" name="Google Shape;107;p78"/>
          <p:cNvCxnSpPr/>
          <p:nvPr/>
        </p:nvCxnSpPr>
        <p:spPr>
          <a:xfrm>
            <a:off x="3789799" y="2489205"/>
            <a:ext cx="0" cy="3694859"/>
          </a:xfrm>
          <a:prstGeom prst="straightConnector1">
            <a:avLst/>
          </a:prstGeom>
          <a:noFill/>
          <a:ln w="9525" cap="flat" cmpd="sng">
            <a:solidFill>
              <a:srgbClr val="FFC72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78"/>
          <p:cNvSpPr txBox="1">
            <a:spLocks noGrp="1"/>
          </p:cNvSpPr>
          <p:nvPr>
            <p:ph type="body" idx="2"/>
          </p:nvPr>
        </p:nvSpPr>
        <p:spPr>
          <a:xfrm>
            <a:off x="363417" y="1667964"/>
            <a:ext cx="3370384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400" b="1">
                <a:solidFill>
                  <a:schemeClr val="accent4"/>
                </a:solidFill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78"/>
          <p:cNvSpPr txBox="1"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0" name="Google Shape;110;p78"/>
          <p:cNvCxnSpPr/>
          <p:nvPr/>
        </p:nvCxnSpPr>
        <p:spPr>
          <a:xfrm>
            <a:off x="-24052" y="1452565"/>
            <a:ext cx="171783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111;p78"/>
          <p:cNvCxnSpPr/>
          <p:nvPr/>
        </p:nvCxnSpPr>
        <p:spPr>
          <a:xfrm>
            <a:off x="1804748" y="1452565"/>
            <a:ext cx="54573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78"/>
          <p:cNvCxnSpPr/>
          <p:nvPr/>
        </p:nvCxnSpPr>
        <p:spPr>
          <a:xfrm rot="10800000" flipH="1">
            <a:off x="2454445" y="1429125"/>
            <a:ext cx="9737559" cy="153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3" name="Google Shape;113;p78"/>
          <p:cNvGrpSpPr/>
          <p:nvPr/>
        </p:nvGrpSpPr>
        <p:grpSpPr>
          <a:xfrm>
            <a:off x="363419" y="421049"/>
            <a:ext cx="748799" cy="134113"/>
            <a:chOff x="4827813" y="2534636"/>
            <a:chExt cx="996651" cy="178504"/>
          </a:xfrm>
        </p:grpSpPr>
        <p:sp>
          <p:nvSpPr>
            <p:cNvPr id="114" name="Google Shape;114;p78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" name="Google Shape;115;p78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6" name="Google Shape;116;p78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7" name="Google Shape;117;p78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18" name="Google Shape;118;p78"/>
          <p:cNvSpPr txBox="1">
            <a:spLocks noGrp="1"/>
          </p:cNvSpPr>
          <p:nvPr>
            <p:ph type="body" idx="3"/>
          </p:nvPr>
        </p:nvSpPr>
        <p:spPr>
          <a:xfrm>
            <a:off x="4109917" y="2489205"/>
            <a:ext cx="33703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Char char="•"/>
              <a:defRPr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9" name="Google Shape;119;p78"/>
          <p:cNvCxnSpPr/>
          <p:nvPr/>
        </p:nvCxnSpPr>
        <p:spPr>
          <a:xfrm>
            <a:off x="7536299" y="2489205"/>
            <a:ext cx="0" cy="3694859"/>
          </a:xfrm>
          <a:prstGeom prst="straightConnector1">
            <a:avLst/>
          </a:prstGeom>
          <a:noFill/>
          <a:ln w="9525" cap="flat" cmpd="sng">
            <a:solidFill>
              <a:srgbClr val="FFC72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78"/>
          <p:cNvSpPr txBox="1">
            <a:spLocks noGrp="1"/>
          </p:cNvSpPr>
          <p:nvPr>
            <p:ph type="body" idx="4"/>
          </p:nvPr>
        </p:nvSpPr>
        <p:spPr>
          <a:xfrm>
            <a:off x="4109917" y="1667964"/>
            <a:ext cx="3370384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400" b="1">
                <a:solidFill>
                  <a:schemeClr val="accent4"/>
                </a:solidFill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78"/>
          <p:cNvSpPr txBox="1">
            <a:spLocks noGrp="1"/>
          </p:cNvSpPr>
          <p:nvPr>
            <p:ph type="body" idx="5"/>
          </p:nvPr>
        </p:nvSpPr>
        <p:spPr>
          <a:xfrm>
            <a:off x="7912415" y="2489205"/>
            <a:ext cx="33703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00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Char char="•"/>
              <a:defRPr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2" name="Google Shape;122;p78"/>
          <p:cNvCxnSpPr/>
          <p:nvPr/>
        </p:nvCxnSpPr>
        <p:spPr>
          <a:xfrm>
            <a:off x="11338797" y="2489205"/>
            <a:ext cx="0" cy="3694859"/>
          </a:xfrm>
          <a:prstGeom prst="straightConnector1">
            <a:avLst/>
          </a:prstGeom>
          <a:noFill/>
          <a:ln w="9525" cap="flat" cmpd="sng">
            <a:solidFill>
              <a:srgbClr val="FFC72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78"/>
          <p:cNvSpPr txBox="1">
            <a:spLocks noGrp="1"/>
          </p:cNvSpPr>
          <p:nvPr>
            <p:ph type="body" idx="6"/>
          </p:nvPr>
        </p:nvSpPr>
        <p:spPr>
          <a:xfrm>
            <a:off x="7912415" y="1667964"/>
            <a:ext cx="3370384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400" b="1">
                <a:solidFill>
                  <a:schemeClr val="accent4"/>
                </a:solidFill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marL="1371566" lvl="2" indent="-3619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195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Image and content">
  <p:cSld name="Half Imag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6"/>
          <p:cNvSpPr>
            <a:spLocks noGrp="1"/>
          </p:cNvSpPr>
          <p:nvPr>
            <p:ph type="pic" idx="2"/>
          </p:nvPr>
        </p:nvSpPr>
        <p:spPr>
          <a:xfrm>
            <a:off x="5316493" y="0"/>
            <a:ext cx="687551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" name="Google Shape;88;p76"/>
          <p:cNvSpPr/>
          <p:nvPr/>
        </p:nvSpPr>
        <p:spPr>
          <a:xfrm>
            <a:off x="0" y="4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p76"/>
          <p:cNvSpPr/>
          <p:nvPr/>
        </p:nvSpPr>
        <p:spPr>
          <a:xfrm>
            <a:off x="831853" y="1723295"/>
            <a:ext cx="5307247" cy="37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" name="Google Shape;90;p76"/>
          <p:cNvSpPr txBox="1">
            <a:spLocks noGrp="1"/>
          </p:cNvSpPr>
          <p:nvPr>
            <p:ph type="title"/>
          </p:nvPr>
        </p:nvSpPr>
        <p:spPr>
          <a:xfrm>
            <a:off x="384653" y="1087910"/>
            <a:ext cx="4468699" cy="144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920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6"/>
          <p:cNvSpPr txBox="1">
            <a:spLocks noGrp="1"/>
          </p:cNvSpPr>
          <p:nvPr>
            <p:ph type="body" idx="1"/>
          </p:nvPr>
        </p:nvSpPr>
        <p:spPr>
          <a:xfrm>
            <a:off x="368713" y="2552615"/>
            <a:ext cx="4097779" cy="199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1800" b="0" cap="none">
                <a:solidFill>
                  <a:schemeClr val="lt1"/>
                </a:solidFill>
              </a:defRPr>
            </a:lvl1pPr>
            <a:lvl2pPr marL="914377" lvl="1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2pPr>
            <a:lvl3pPr marL="1371566" lvl="2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3pPr>
            <a:lvl4pPr marL="1828754" lvl="3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4pPr>
            <a:lvl5pPr marL="2285943" lvl="4" indent="-40004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6"/>
          <p:cNvSpPr txBox="1">
            <a:spLocks noGrp="1"/>
          </p:cNvSpPr>
          <p:nvPr>
            <p:ph type="sldNum" idx="12"/>
          </p:nvPr>
        </p:nvSpPr>
        <p:spPr>
          <a:xfrm>
            <a:off x="9085384" y="6463213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3" name="Google Shape;93;p76"/>
          <p:cNvCxnSpPr/>
          <p:nvPr/>
        </p:nvCxnSpPr>
        <p:spPr>
          <a:xfrm>
            <a:off x="454992" y="1620451"/>
            <a:ext cx="1488621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9402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0"/>
          <p:cNvSpPr txBox="1">
            <a:spLocks noGrp="1"/>
          </p:cNvSpPr>
          <p:nvPr>
            <p:ph type="subTitle" idx="1"/>
          </p:nvPr>
        </p:nvSpPr>
        <p:spPr>
          <a:xfrm>
            <a:off x="2367972" y="3707929"/>
            <a:ext cx="72335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6" name="Google Shape;16;p70"/>
          <p:cNvCxnSpPr/>
          <p:nvPr/>
        </p:nvCxnSpPr>
        <p:spPr>
          <a:xfrm>
            <a:off x="1401124" y="3999014"/>
            <a:ext cx="148862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" name="Google Shape;17;p70"/>
          <p:cNvGrpSpPr/>
          <p:nvPr/>
        </p:nvGrpSpPr>
        <p:grpSpPr>
          <a:xfrm>
            <a:off x="5415770" y="4405895"/>
            <a:ext cx="748799" cy="134113"/>
            <a:chOff x="4827813" y="2534636"/>
            <a:chExt cx="996651" cy="178504"/>
          </a:xfrm>
        </p:grpSpPr>
        <p:sp>
          <p:nvSpPr>
            <p:cNvPr id="18" name="Google Shape;18;p70"/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" name="Google Shape;19;p70"/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" name="Google Shape;20;p70"/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" name="Google Shape;21;p70"/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" name="Google Shape;22;p70"/>
          <p:cNvSpPr txBox="1">
            <a:spLocks noGrp="1"/>
          </p:cNvSpPr>
          <p:nvPr>
            <p:ph type="ctrTitle"/>
          </p:nvPr>
        </p:nvSpPr>
        <p:spPr>
          <a:xfrm>
            <a:off x="2367972" y="2875854"/>
            <a:ext cx="7233557" cy="83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48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70"/>
          <p:cNvPicPr preferRelativeResize="0"/>
          <p:nvPr/>
        </p:nvPicPr>
        <p:blipFill rotWithShape="1">
          <a:blip r:embed="rId2">
            <a:alphaModFix/>
          </a:blip>
          <a:srcRect r="72171"/>
          <a:stretch/>
        </p:blipFill>
        <p:spPr>
          <a:xfrm>
            <a:off x="8393695" y="4348771"/>
            <a:ext cx="1355960" cy="12866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0"/>
          <p:cNvSpPr/>
          <p:nvPr/>
        </p:nvSpPr>
        <p:spPr>
          <a:xfrm>
            <a:off x="8621487" y="4408714"/>
            <a:ext cx="3298372" cy="3298372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70"/>
          <p:cNvSpPr/>
          <p:nvPr/>
        </p:nvSpPr>
        <p:spPr>
          <a:xfrm>
            <a:off x="8393693" y="4348771"/>
            <a:ext cx="1268187" cy="1268186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5365125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7"/>
          <p:cNvSpPr txBox="1">
            <a:spLocks noGrp="1"/>
          </p:cNvSpPr>
          <p:nvPr>
            <p:ph type="title"/>
          </p:nvPr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lang="en-CA" dirty="0"/>
          </a:p>
        </p:txBody>
      </p:sp>
      <p:sp>
        <p:nvSpPr>
          <p:cNvPr id="28" name="Google Shape;28;p67"/>
          <p:cNvSpPr txBox="1"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Arial"/>
              <a:buChar char="•"/>
              <a:defRPr sz="14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29" name="Google Shape;29;p67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91A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sldNum" idx="12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62" r:id="rId2"/>
    <p:sldLayoutId id="2147483663" r:id="rId3"/>
    <p:sldLayoutId id="2147483665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bie.ca/our-network/member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nada.ca/index.aspx?lang=e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bie.ca/our-network/become-a-member/code-of-ethical-practic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members@cbie.ca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"/>
          <p:cNvSpPr txBox="1">
            <a:spLocks noGrp="1"/>
          </p:cNvSpPr>
          <p:nvPr>
            <p:ph type="ctrTitle"/>
          </p:nvPr>
        </p:nvSpPr>
        <p:spPr>
          <a:xfrm>
            <a:off x="2477730" y="3974285"/>
            <a:ext cx="6448856" cy="83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fontAlgn="base">
              <a:lnSpc>
                <a:spcPct val="100000"/>
              </a:lnSpc>
              <a:buClr>
                <a:schemeClr val="tx2"/>
              </a:buClr>
            </a:pPr>
            <a:r>
              <a:rPr lang="en-US" sz="4400" dirty="0">
                <a:solidFill>
                  <a:schemeClr val="bg1"/>
                </a:solidFill>
                <a:latin typeface="Raleway" panose="020B0503030101060003" pitchFamily="34" charset="0"/>
              </a:rPr>
              <a:t>The Canadian Bureau for International Education</a:t>
            </a:r>
            <a:br>
              <a:rPr lang="en-US" sz="44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Raleway" panose="020B0503030101060003" pitchFamily="34" charset="0"/>
              </a:rPr>
              <a:t>Membership 2021</a:t>
            </a:r>
            <a:br>
              <a:rPr lang="en-US" sz="10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br>
              <a:rPr lang="en-US" sz="31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br>
              <a:rPr lang="en-US" sz="22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br>
              <a:rPr lang="en-US" sz="22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Google Shape;232;p1">
            <a:extLst>
              <a:ext uri="{FF2B5EF4-FFF2-40B4-BE49-F238E27FC236}">
                <a16:creationId xmlns:a16="http://schemas.microsoft.com/office/drawing/2014/main" id="{9D469F68-EAED-4E4C-BD7F-73B83C8D04F8}"/>
              </a:ext>
            </a:extLst>
          </p:cNvPr>
          <p:cNvSpPr txBox="1">
            <a:spLocks/>
          </p:cNvSpPr>
          <p:nvPr/>
        </p:nvSpPr>
        <p:spPr>
          <a:xfrm>
            <a:off x="2629431" y="2980796"/>
            <a:ext cx="6145453" cy="140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  <a:defRPr sz="4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lnSpc>
                <a:spcPct val="100000"/>
              </a:lnSpc>
              <a:buClr>
                <a:schemeClr val="tx2"/>
              </a:buClr>
            </a:pPr>
            <a:r>
              <a:rPr lang="en-US" sz="1400" b="0" dirty="0">
                <a:solidFill>
                  <a:schemeClr val="bg1"/>
                </a:solidFill>
                <a:latin typeface="Raleway" panose="020B0503030101060003" pitchFamily="34" charset="0"/>
              </a:rPr>
              <a:t>A national, non-profit association dedicated to supporting Canadian education institutions through advocacy, capacity building and connections, helping institutions achieve their internationalization goals.</a:t>
            </a:r>
            <a:br>
              <a:rPr lang="en-US" sz="1400" b="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en-US" sz="2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0"/>
          <p:cNvSpPr txBox="1">
            <a:spLocks noGrp="1"/>
          </p:cNvSpPr>
          <p:nvPr>
            <p:ph type="title"/>
          </p:nvPr>
        </p:nvSpPr>
        <p:spPr>
          <a:xfrm>
            <a:off x="368711" y="237251"/>
            <a:ext cx="5327414" cy="144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92000" rIns="91425" bIns="45700" anchor="t" anchorCtr="0">
            <a:noAutofit/>
          </a:bodyPr>
          <a:lstStyle/>
          <a:p>
            <a:r>
              <a:rPr lang="en-CA" sz="2800" dirty="0"/>
              <a:t>ABOUT CBIE MEMBERSHIP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439" name="Google Shape;439;p30"/>
          <p:cNvSpPr txBox="1">
            <a:spLocks noGrp="1"/>
          </p:cNvSpPr>
          <p:nvPr>
            <p:ph type="body" idx="1"/>
          </p:nvPr>
        </p:nvSpPr>
        <p:spPr>
          <a:xfrm>
            <a:off x="268043" y="1847937"/>
            <a:ext cx="4681461" cy="199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45" indent="-285750">
              <a:lnSpc>
                <a:spcPts val="216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CBIE’s membership is inclusive of the full education sector in Canada.</a:t>
            </a:r>
          </a:p>
          <a:p>
            <a:pPr marL="514345" indent="-285750">
              <a:lnSpc>
                <a:spcPts val="216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</a:rPr>
              <a:t>Since 1966, CBIE has be working to promote international education alongside partners in Canada and abroad</a:t>
            </a:r>
          </a:p>
          <a:p>
            <a:pPr marL="514345" indent="-285750">
              <a:lnSpc>
                <a:spcPts val="216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</a:rPr>
              <a:t>CBIE has </a:t>
            </a: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+150 member institutions</a:t>
            </a: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</a:rPr>
              <a:t> across Canada at all levels of education. </a:t>
            </a:r>
            <a:endParaRPr lang="en-US" sz="1600" i="0" dirty="0">
              <a:solidFill>
                <a:schemeClr val="bg1"/>
              </a:solidFill>
              <a:effectLst/>
              <a:latin typeface="Raleway" panose="020B0503030101060003" pitchFamily="34" charset="0"/>
            </a:endParaRPr>
          </a:p>
          <a:p>
            <a:pPr marL="514345" indent="-285750">
              <a:lnSpc>
                <a:spcPts val="216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As a CBIE member, all administrators and faculty of your institution can access benefits.</a:t>
            </a:r>
            <a:endParaRPr lang="en-CA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/>
            <a:endParaRPr dirty="0"/>
          </a:p>
        </p:txBody>
      </p:sp>
      <p:pic>
        <p:nvPicPr>
          <p:cNvPr id="10" name="Picture Placeholder 9" descr="A group of people sitting in a library&#10;&#10;Description automatically generated with low confidence">
            <a:extLst>
              <a:ext uri="{FF2B5EF4-FFF2-40B4-BE49-F238E27FC236}">
                <a16:creationId xmlns:a16="http://schemas.microsoft.com/office/drawing/2014/main" id="{3DB71C0F-188E-4883-AA49-F726CF9FC0D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6545" r="16545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4"/>
          <p:cNvSpPr txBox="1">
            <a:spLocks noGrp="1"/>
          </p:cNvSpPr>
          <p:nvPr>
            <p:ph type="title"/>
          </p:nvPr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ts val="3200"/>
            </a:pPr>
            <a:r>
              <a:rPr lang="en-CA" dirty="0"/>
              <a:t>NEW MEMBERSHIP BENEFITS IN 2021!</a:t>
            </a:r>
            <a:endParaRPr dirty="0"/>
          </a:p>
        </p:txBody>
      </p:sp>
      <p:sp>
        <p:nvSpPr>
          <p:cNvPr id="994" name="Google Shape;994;p44"/>
          <p:cNvSpPr txBox="1"/>
          <p:nvPr/>
        </p:nvSpPr>
        <p:spPr>
          <a:xfrm>
            <a:off x="904571" y="1867445"/>
            <a:ext cx="37697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rgbClr val="01426A"/>
                </a:solidFill>
                <a:latin typeface="Raleway"/>
              </a:rPr>
              <a:t>Complimentary Conference Pass </a:t>
            </a:r>
          </a:p>
          <a:p>
            <a:pPr>
              <a:buSzPts val="1600"/>
            </a:pPr>
            <a:endParaRPr b="1" dirty="0"/>
          </a:p>
        </p:txBody>
      </p:sp>
      <p:sp>
        <p:nvSpPr>
          <p:cNvPr id="995" name="Google Shape;995;p44"/>
          <p:cNvSpPr txBox="1"/>
          <p:nvPr/>
        </p:nvSpPr>
        <p:spPr>
          <a:xfrm>
            <a:off x="949182" y="2210695"/>
            <a:ext cx="404500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  <a:buSzPts val="1400"/>
            </a:pPr>
            <a:r>
              <a:rPr lang="en-US" sz="1600" dirty="0">
                <a:solidFill>
                  <a:schemeClr val="accent3"/>
                </a:solidFill>
                <a:latin typeface="Raleway"/>
              </a:rPr>
              <a:t>Each year, receive one complimentary, non-transferable full Conference Pass for your institution’s designated Senior Internationalization Leader.</a:t>
            </a:r>
          </a:p>
          <a:p>
            <a:pPr>
              <a:lnSpc>
                <a:spcPct val="110000"/>
              </a:lnSpc>
              <a:buSzPts val="1400"/>
            </a:pP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996" name="Google Shape;996;p44"/>
          <p:cNvSpPr txBox="1"/>
          <p:nvPr/>
        </p:nvSpPr>
        <p:spPr>
          <a:xfrm>
            <a:off x="6503872" y="1867445"/>
            <a:ext cx="44580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rgbClr val="01426A"/>
                </a:solidFill>
                <a:latin typeface="Raleway"/>
              </a:rPr>
              <a:t>Senior Internationalization Leaders Table</a:t>
            </a:r>
          </a:p>
          <a:p>
            <a:pPr>
              <a:buSzPts val="1600"/>
            </a:pPr>
            <a:endParaRPr lang="en-US" b="1" dirty="0"/>
          </a:p>
        </p:txBody>
      </p:sp>
      <p:sp>
        <p:nvSpPr>
          <p:cNvPr id="997" name="Google Shape;997;p44"/>
          <p:cNvSpPr txBox="1"/>
          <p:nvPr/>
        </p:nvSpPr>
        <p:spPr>
          <a:xfrm>
            <a:off x="6503873" y="2215829"/>
            <a:ext cx="4920423" cy="198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  <a:buSzPts val="1400"/>
            </a:pPr>
            <a:r>
              <a:rPr lang="en-US" sz="1600" dirty="0">
                <a:solidFill>
                  <a:schemeClr val="accent3"/>
                </a:solidFill>
                <a:latin typeface="Raleway"/>
              </a:rPr>
              <a:t>Meetings throughout the year that explore strategic issues of importance for institutions and the sector. Our Spring 2021 event will engage all levels of government in a discussion on how the IE sector can contribute to Canada’s recovery from COVID-19.</a:t>
            </a:r>
          </a:p>
          <a:p>
            <a:pPr>
              <a:lnSpc>
                <a:spcPct val="110000"/>
              </a:lnSpc>
              <a:buSzPts val="1400"/>
            </a:pPr>
            <a:endParaRPr sz="1600" dirty="0">
              <a:solidFill>
                <a:schemeClr val="accent3"/>
              </a:solidFill>
            </a:endParaRPr>
          </a:p>
        </p:txBody>
      </p:sp>
      <p:sp>
        <p:nvSpPr>
          <p:cNvPr id="998" name="Google Shape;998;p44"/>
          <p:cNvSpPr txBox="1"/>
          <p:nvPr/>
        </p:nvSpPr>
        <p:spPr>
          <a:xfrm>
            <a:off x="949182" y="3882642"/>
            <a:ext cx="492042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rgbClr val="01426A"/>
                </a:solidFill>
                <a:latin typeface="Raleway"/>
              </a:rPr>
              <a:t>Digital “Engage with Canada” IE Toolkit</a:t>
            </a:r>
          </a:p>
          <a:p>
            <a:pPr>
              <a:buSzPts val="1600"/>
            </a:pPr>
            <a:endParaRPr lang="en-US" b="1" dirty="0"/>
          </a:p>
        </p:txBody>
      </p:sp>
      <p:sp>
        <p:nvSpPr>
          <p:cNvPr id="999" name="Google Shape;999;p44"/>
          <p:cNvSpPr txBox="1"/>
          <p:nvPr/>
        </p:nvSpPr>
        <p:spPr>
          <a:xfrm>
            <a:off x="949182" y="4231026"/>
            <a:ext cx="473721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  <a:buSzPts val="1400"/>
            </a:pPr>
            <a:r>
              <a:rPr lang="en-US" sz="1600" dirty="0">
                <a:solidFill>
                  <a:schemeClr val="accent3"/>
                </a:solidFill>
                <a:latin typeface="Raleway"/>
              </a:rPr>
              <a:t>Access pan-Canadian communication materials to use at your institution as a complement to the </a:t>
            </a:r>
            <a:r>
              <a:rPr lang="en-US" sz="1600" dirty="0" err="1">
                <a:solidFill>
                  <a:schemeClr val="accent3"/>
                </a:solidFill>
                <a:latin typeface="Raleway"/>
              </a:rPr>
              <a:t>EduCanada</a:t>
            </a:r>
            <a:r>
              <a:rPr lang="en-US" sz="1600" dirty="0">
                <a:solidFill>
                  <a:schemeClr val="accent3"/>
                </a:solidFill>
                <a:latin typeface="Raleway"/>
              </a:rPr>
              <a:t> brand to position Canada’s strategic global engagement through internationalization.</a:t>
            </a:r>
          </a:p>
          <a:p>
            <a:pPr>
              <a:lnSpc>
                <a:spcPct val="110000"/>
              </a:lnSpc>
              <a:buSzPts val="1400"/>
            </a:pP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002" name="Google Shape;1002;p44"/>
          <p:cNvSpPr/>
          <p:nvPr/>
        </p:nvSpPr>
        <p:spPr>
          <a:xfrm>
            <a:off x="672054" y="1938662"/>
            <a:ext cx="94084" cy="704187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01426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03" name="Google Shape;1003;p44"/>
          <p:cNvSpPr/>
          <p:nvPr/>
        </p:nvSpPr>
        <p:spPr>
          <a:xfrm>
            <a:off x="6226744" y="1938662"/>
            <a:ext cx="94084" cy="704187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01426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05" name="Google Shape;1005;p44"/>
          <p:cNvSpPr/>
          <p:nvPr/>
        </p:nvSpPr>
        <p:spPr>
          <a:xfrm>
            <a:off x="672054" y="3926756"/>
            <a:ext cx="94084" cy="704187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01426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A8E8CB8-47E3-4A05-A590-3CEBA21B4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476" b="42817"/>
          <a:stretch/>
        </p:blipFill>
        <p:spPr>
          <a:xfrm>
            <a:off x="6923874" y="4371993"/>
            <a:ext cx="4365211" cy="2486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011;p45">
            <a:extLst>
              <a:ext uri="{FF2B5EF4-FFF2-40B4-BE49-F238E27FC236}">
                <a16:creationId xmlns:a16="http://schemas.microsoft.com/office/drawing/2014/main" id="{5B0DC74B-EF9F-42FE-A276-A1D5241731BE}"/>
              </a:ext>
            </a:extLst>
          </p:cNvPr>
          <p:cNvSpPr/>
          <p:nvPr/>
        </p:nvSpPr>
        <p:spPr>
          <a:xfrm>
            <a:off x="6125294" y="5267128"/>
            <a:ext cx="1069955" cy="1051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557" name="Google Shape;557;p35"/>
          <p:cNvSpPr txBox="1">
            <a:spLocks noGrp="1"/>
          </p:cNvSpPr>
          <p:nvPr>
            <p:ph type="title"/>
          </p:nvPr>
        </p:nvSpPr>
        <p:spPr>
          <a:xfrm>
            <a:off x="363416" y="292812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ts val="3200"/>
            </a:pPr>
            <a:br>
              <a:rPr lang="en-US" dirty="0"/>
            </a:br>
            <a:r>
              <a:rPr lang="en-US" dirty="0"/>
              <a:t>CBIE MEMBERSHIP BENEFITS  </a:t>
            </a:r>
            <a:endParaRPr dirty="0"/>
          </a:p>
        </p:txBody>
      </p:sp>
      <p:sp>
        <p:nvSpPr>
          <p:cNvPr id="559" name="Google Shape;559;p35"/>
          <p:cNvSpPr txBox="1"/>
          <p:nvPr/>
        </p:nvSpPr>
        <p:spPr>
          <a:xfrm>
            <a:off x="1792527" y="1812611"/>
            <a:ext cx="31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4"/>
              </a:buClr>
              <a:buSzPts val="1600"/>
            </a:pPr>
            <a:r>
              <a:rPr lang="en-US" sz="1600" b="1" dirty="0">
                <a:solidFill>
                  <a:schemeClr val="accent3"/>
                </a:solidFill>
                <a:latin typeface="Raleway"/>
                <a:sym typeface="Raleway"/>
              </a:rPr>
              <a:t>Virtual Member Community</a:t>
            </a:r>
            <a:endParaRPr sz="1600" b="1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cxnSp>
        <p:nvCxnSpPr>
          <p:cNvPr id="561" name="Google Shape;561;p35"/>
          <p:cNvCxnSpPr/>
          <p:nvPr/>
        </p:nvCxnSpPr>
        <p:spPr>
          <a:xfrm>
            <a:off x="1653483" y="2205114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3" name="Google Shape;563;p35"/>
          <p:cNvSpPr txBox="1"/>
          <p:nvPr/>
        </p:nvSpPr>
        <p:spPr>
          <a:xfrm>
            <a:off x="7658389" y="1815490"/>
            <a:ext cx="31601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4"/>
              </a:buClr>
              <a:buSzPts val="1600"/>
            </a:pPr>
            <a:r>
              <a:rPr lang="en-US" sz="1600" b="1" dirty="0">
                <a:solidFill>
                  <a:schemeClr val="accent3"/>
                </a:solidFill>
                <a:latin typeface="Raleway"/>
                <a:sym typeface="Raleway"/>
              </a:rPr>
              <a:t>Insights and Data </a:t>
            </a:r>
            <a:endParaRPr sz="1600" b="1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sp>
        <p:nvSpPr>
          <p:cNvPr id="564" name="Google Shape;564;p35"/>
          <p:cNvSpPr txBox="1"/>
          <p:nvPr/>
        </p:nvSpPr>
        <p:spPr>
          <a:xfrm>
            <a:off x="7658385" y="2176935"/>
            <a:ext cx="3995372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  <a:buClr>
                <a:schemeClr val="accent3"/>
              </a:buClr>
              <a:buSzPts val="1400"/>
            </a:pPr>
            <a:r>
              <a:rPr lang="en-US" dirty="0">
                <a:solidFill>
                  <a:schemeClr val="accent3"/>
                </a:solidFill>
                <a:latin typeface="Raleway"/>
              </a:rPr>
              <a:t>Benefit from curated information on IE trends, perspectives, and policy updates, participate in nationwide surveys, and access student mobility data to inform your decision-making.</a:t>
            </a:r>
            <a:endParaRPr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cxnSp>
        <p:nvCxnSpPr>
          <p:cNvPr id="565" name="Google Shape;565;p35"/>
          <p:cNvCxnSpPr/>
          <p:nvPr/>
        </p:nvCxnSpPr>
        <p:spPr>
          <a:xfrm>
            <a:off x="7485148" y="2230978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7" name="Google Shape;567;p35"/>
          <p:cNvSpPr txBox="1"/>
          <p:nvPr/>
        </p:nvSpPr>
        <p:spPr>
          <a:xfrm>
            <a:off x="1792527" y="3520530"/>
            <a:ext cx="331196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n-CA" sz="1600" b="1" dirty="0">
                <a:solidFill>
                  <a:schemeClr val="accent3"/>
                </a:solidFill>
                <a:latin typeface="Raleway"/>
              </a:rPr>
              <a:t>Professional Learning &amp; Events</a:t>
            </a:r>
          </a:p>
        </p:txBody>
      </p:sp>
      <p:sp>
        <p:nvSpPr>
          <p:cNvPr id="568" name="Google Shape;568;p35"/>
          <p:cNvSpPr txBox="1"/>
          <p:nvPr/>
        </p:nvSpPr>
        <p:spPr>
          <a:xfrm>
            <a:off x="1777541" y="3676579"/>
            <a:ext cx="375828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accent3"/>
                </a:solidFill>
                <a:latin typeface="Raleway"/>
              </a:rPr>
              <a:t>Access career-advancing educational opportunities (ISIEP), attend in-person and virtual events, access content and learning via on-demand webinars at a 20-30% discounted member rate.</a:t>
            </a:r>
            <a:endParaRPr lang="en-US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cxnSp>
        <p:nvCxnSpPr>
          <p:cNvPr id="569" name="Google Shape;569;p35"/>
          <p:cNvCxnSpPr/>
          <p:nvPr/>
        </p:nvCxnSpPr>
        <p:spPr>
          <a:xfrm>
            <a:off x="1653483" y="3888559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1" name="Google Shape;571;p35"/>
          <p:cNvSpPr txBox="1"/>
          <p:nvPr/>
        </p:nvSpPr>
        <p:spPr>
          <a:xfrm>
            <a:off x="7673287" y="3592720"/>
            <a:ext cx="316011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4"/>
              </a:buClr>
              <a:buSzPts val="1600"/>
            </a:pPr>
            <a:r>
              <a:rPr lang="en-US" sz="1600" b="1" dirty="0">
                <a:solidFill>
                  <a:schemeClr val="accent3"/>
                </a:solidFill>
                <a:latin typeface="Raleway"/>
                <a:sym typeface="Raleway"/>
              </a:rPr>
              <a:t>Global Partnership Network </a:t>
            </a:r>
          </a:p>
        </p:txBody>
      </p:sp>
      <p:sp>
        <p:nvSpPr>
          <p:cNvPr id="572" name="Google Shape;572;p35"/>
          <p:cNvSpPr txBox="1"/>
          <p:nvPr/>
        </p:nvSpPr>
        <p:spPr>
          <a:xfrm>
            <a:off x="7673282" y="3803850"/>
            <a:ext cx="4230148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accent3"/>
                </a:solidFill>
                <a:latin typeface="Raleway"/>
              </a:rPr>
              <a:t>Access to match-making events, collaboration missions and partnership webinars to expand collaboration with institutions and governments worldwide.</a:t>
            </a:r>
          </a:p>
          <a:p>
            <a:br>
              <a:rPr lang="en-US" dirty="0">
                <a:solidFill>
                  <a:schemeClr val="accent3"/>
                </a:solidFill>
                <a:latin typeface="Raleway"/>
              </a:rPr>
            </a:br>
            <a:endParaRPr lang="en-US" dirty="0">
              <a:solidFill>
                <a:schemeClr val="accent3"/>
              </a:solidFill>
              <a:latin typeface="Raleway"/>
            </a:endParaRPr>
          </a:p>
        </p:txBody>
      </p:sp>
      <p:cxnSp>
        <p:nvCxnSpPr>
          <p:cNvPr id="573" name="Google Shape;573;p35"/>
          <p:cNvCxnSpPr/>
          <p:nvPr/>
        </p:nvCxnSpPr>
        <p:spPr>
          <a:xfrm>
            <a:off x="7485148" y="4038379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5" name="Google Shape;575;p35"/>
          <p:cNvSpPr txBox="1"/>
          <p:nvPr/>
        </p:nvSpPr>
        <p:spPr>
          <a:xfrm>
            <a:off x="1762644" y="5182328"/>
            <a:ext cx="36796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accent4"/>
              </a:buClr>
              <a:buSzPts val="1600"/>
            </a:pPr>
            <a:r>
              <a:rPr lang="en-CA" sz="1600" b="1" dirty="0">
                <a:solidFill>
                  <a:schemeClr val="accent3"/>
                </a:solidFill>
                <a:latin typeface="Raleway"/>
              </a:rPr>
              <a:t>Conference &amp; Attendance Bursaries</a:t>
            </a:r>
            <a:endParaRPr lang="en-CA" sz="1600" b="1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sp>
        <p:nvSpPr>
          <p:cNvPr id="576" name="Google Shape;576;p35"/>
          <p:cNvSpPr txBox="1"/>
          <p:nvPr/>
        </p:nvSpPr>
        <p:spPr>
          <a:xfrm>
            <a:off x="1780012" y="5489915"/>
            <a:ext cx="428120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latin typeface="Raleway"/>
              </a:rPr>
              <a:t>Receive one complimentary SIO conference pass, and receive the member rate on all other passes, nominate colleagues for awards and apply for conference attendance bursaries.</a:t>
            </a:r>
          </a:p>
        </p:txBody>
      </p:sp>
      <p:cxnSp>
        <p:nvCxnSpPr>
          <p:cNvPr id="577" name="Google Shape;577;p35"/>
          <p:cNvCxnSpPr/>
          <p:nvPr/>
        </p:nvCxnSpPr>
        <p:spPr>
          <a:xfrm>
            <a:off x="1653483" y="5571869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35"/>
          <p:cNvSpPr txBox="1"/>
          <p:nvPr/>
        </p:nvSpPr>
        <p:spPr>
          <a:xfrm>
            <a:off x="7658383" y="5178563"/>
            <a:ext cx="43587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n-CA" sz="1600" b="1" dirty="0">
                <a:solidFill>
                  <a:schemeClr val="accent3"/>
                </a:solidFill>
                <a:latin typeface="Raleway"/>
              </a:rPr>
              <a:t>National Voice &amp; Leadership</a:t>
            </a:r>
          </a:p>
        </p:txBody>
      </p:sp>
      <p:sp>
        <p:nvSpPr>
          <p:cNvPr id="580" name="Google Shape;580;p35"/>
          <p:cNvSpPr txBox="1"/>
          <p:nvPr/>
        </p:nvSpPr>
        <p:spPr>
          <a:xfrm>
            <a:off x="7658385" y="5364744"/>
            <a:ext cx="4119632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accent3"/>
                </a:solidFill>
                <a:latin typeface="Raleway"/>
              </a:rPr>
              <a:t>Add your voice through our advocacy efforts to advance decision- and policy-making affecting IE in Canada, volunteer for leadership opportunities on advisory committees.</a:t>
            </a:r>
          </a:p>
          <a:p>
            <a:br>
              <a:rPr lang="en-US" dirty="0"/>
            </a:br>
            <a:endParaRPr lang="en-US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cxnSp>
        <p:nvCxnSpPr>
          <p:cNvPr id="581" name="Google Shape;581;p35"/>
          <p:cNvCxnSpPr/>
          <p:nvPr/>
        </p:nvCxnSpPr>
        <p:spPr>
          <a:xfrm>
            <a:off x="7485148" y="5580082"/>
            <a:ext cx="0" cy="722056"/>
          </a:xfrm>
          <a:prstGeom prst="straightConnector1">
            <a:avLst/>
          </a:prstGeom>
          <a:noFill/>
          <a:ln w="25400" cap="flat" cmpd="sng">
            <a:solidFill>
              <a:srgbClr val="E1E9E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1011;p45">
            <a:extLst>
              <a:ext uri="{FF2B5EF4-FFF2-40B4-BE49-F238E27FC236}">
                <a16:creationId xmlns:a16="http://schemas.microsoft.com/office/drawing/2014/main" id="{D74285C8-56E7-4D5A-ADAA-FDB79A4FC52E}"/>
              </a:ext>
            </a:extLst>
          </p:cNvPr>
          <p:cNvSpPr/>
          <p:nvPr/>
        </p:nvSpPr>
        <p:spPr>
          <a:xfrm>
            <a:off x="319873" y="2020306"/>
            <a:ext cx="1069955" cy="10512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37" name="Google Shape;1011;p45">
            <a:extLst>
              <a:ext uri="{FF2B5EF4-FFF2-40B4-BE49-F238E27FC236}">
                <a16:creationId xmlns:a16="http://schemas.microsoft.com/office/drawing/2014/main" id="{099F8BC4-8975-469E-9035-6662C62F11B1}"/>
              </a:ext>
            </a:extLst>
          </p:cNvPr>
          <p:cNvSpPr/>
          <p:nvPr/>
        </p:nvSpPr>
        <p:spPr>
          <a:xfrm>
            <a:off x="317880" y="3704150"/>
            <a:ext cx="1069955" cy="1051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42" name="Google Shape;1011;p45">
            <a:extLst>
              <a:ext uri="{FF2B5EF4-FFF2-40B4-BE49-F238E27FC236}">
                <a16:creationId xmlns:a16="http://schemas.microsoft.com/office/drawing/2014/main" id="{84C72FE6-D377-4753-A86E-201E96F5D7FE}"/>
              </a:ext>
            </a:extLst>
          </p:cNvPr>
          <p:cNvSpPr/>
          <p:nvPr/>
        </p:nvSpPr>
        <p:spPr>
          <a:xfrm>
            <a:off x="284974" y="5301187"/>
            <a:ext cx="1069955" cy="10512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53" name="Google Shape;1011;p45">
            <a:extLst>
              <a:ext uri="{FF2B5EF4-FFF2-40B4-BE49-F238E27FC236}">
                <a16:creationId xmlns:a16="http://schemas.microsoft.com/office/drawing/2014/main" id="{449FC54A-A8AA-48F5-8D3D-5A6775D06FD5}"/>
              </a:ext>
            </a:extLst>
          </p:cNvPr>
          <p:cNvSpPr/>
          <p:nvPr/>
        </p:nvSpPr>
        <p:spPr>
          <a:xfrm>
            <a:off x="6096000" y="2020488"/>
            <a:ext cx="1069955" cy="10512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54" name="Google Shape;1011;p45">
            <a:extLst>
              <a:ext uri="{FF2B5EF4-FFF2-40B4-BE49-F238E27FC236}">
                <a16:creationId xmlns:a16="http://schemas.microsoft.com/office/drawing/2014/main" id="{8C82489B-A447-4F69-9062-83D38EE012B3}"/>
              </a:ext>
            </a:extLst>
          </p:cNvPr>
          <p:cNvSpPr/>
          <p:nvPr/>
        </p:nvSpPr>
        <p:spPr>
          <a:xfrm>
            <a:off x="6109113" y="3675592"/>
            <a:ext cx="1069955" cy="10512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61" name="Google Shape;568;p35">
            <a:extLst>
              <a:ext uri="{FF2B5EF4-FFF2-40B4-BE49-F238E27FC236}">
                <a16:creationId xmlns:a16="http://schemas.microsoft.com/office/drawing/2014/main" id="{A3219EA8-67DF-49B4-9BE0-1886622AF2C6}"/>
              </a:ext>
            </a:extLst>
          </p:cNvPr>
          <p:cNvSpPr txBox="1"/>
          <p:nvPr/>
        </p:nvSpPr>
        <p:spPr>
          <a:xfrm>
            <a:off x="1792527" y="2147515"/>
            <a:ext cx="3889648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  <a:buClr>
                <a:schemeClr val="accent3"/>
              </a:buClr>
              <a:buSzPts val="1400"/>
            </a:pPr>
            <a:r>
              <a:rPr lang="en-US" dirty="0">
                <a:solidFill>
                  <a:schemeClr val="accent3"/>
                </a:solidFill>
                <a:latin typeface="Raleway"/>
              </a:rPr>
              <a:t>Join Professional Learning Communities (PLCs), post jobs, access member-only content and network with 1000+ IE professionals nationwide.</a:t>
            </a:r>
            <a:endParaRPr lang="en-US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sp>
        <p:nvSpPr>
          <p:cNvPr id="80" name="Google Shape;242;p3">
            <a:extLst>
              <a:ext uri="{FF2B5EF4-FFF2-40B4-BE49-F238E27FC236}">
                <a16:creationId xmlns:a16="http://schemas.microsoft.com/office/drawing/2014/main" id="{94ADA5BB-583C-4B69-AA73-8875634666AB}"/>
              </a:ext>
            </a:extLst>
          </p:cNvPr>
          <p:cNvSpPr txBox="1">
            <a:spLocks/>
          </p:cNvSpPr>
          <p:nvPr/>
        </p:nvSpPr>
        <p:spPr>
          <a:xfrm>
            <a:off x="9273970" y="6545494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900" smtClean="0">
                <a:solidFill>
                  <a:schemeClr val="accent3"/>
                </a:solidFill>
                <a:latin typeface="Raleway"/>
                <a:sym typeface="Raleway"/>
              </a:rPr>
              <a:pPr algn="r"/>
              <a:t>4</a:t>
            </a:fld>
            <a:endParaRPr lang="en-US" sz="900" dirty="0">
              <a:solidFill>
                <a:schemeClr val="accent3"/>
              </a:solidFill>
              <a:latin typeface="Raleway"/>
              <a:sym typeface="Raleway"/>
            </a:endParaRPr>
          </a:p>
        </p:txBody>
      </p:sp>
      <p:sp>
        <p:nvSpPr>
          <p:cNvPr id="93" name="Google Shape;2174;p56">
            <a:extLst>
              <a:ext uri="{FF2B5EF4-FFF2-40B4-BE49-F238E27FC236}">
                <a16:creationId xmlns:a16="http://schemas.microsoft.com/office/drawing/2014/main" id="{19EEEAF4-ADC7-4B03-B1AB-60DD745870EF}"/>
              </a:ext>
            </a:extLst>
          </p:cNvPr>
          <p:cNvSpPr/>
          <p:nvPr/>
        </p:nvSpPr>
        <p:spPr>
          <a:xfrm>
            <a:off x="6318320" y="4017831"/>
            <a:ext cx="651539" cy="466177"/>
          </a:xfrm>
          <a:custGeom>
            <a:avLst/>
            <a:gdLst/>
            <a:ahLst/>
            <a:cxnLst/>
            <a:rect l="l" t="t" r="r" b="b"/>
            <a:pathLst>
              <a:path w="3584" h="2687" extrusionOk="0">
                <a:moveTo>
                  <a:pt x="567" y="1457"/>
                </a:moveTo>
                <a:lnTo>
                  <a:pt x="600" y="1458"/>
                </a:lnTo>
                <a:lnTo>
                  <a:pt x="632" y="1466"/>
                </a:lnTo>
                <a:lnTo>
                  <a:pt x="661" y="1478"/>
                </a:lnTo>
                <a:lnTo>
                  <a:pt x="689" y="1495"/>
                </a:lnTo>
                <a:lnTo>
                  <a:pt x="715" y="1517"/>
                </a:lnTo>
                <a:lnTo>
                  <a:pt x="733" y="1541"/>
                </a:lnTo>
                <a:lnTo>
                  <a:pt x="747" y="1567"/>
                </a:lnTo>
                <a:lnTo>
                  <a:pt x="757" y="1596"/>
                </a:lnTo>
                <a:lnTo>
                  <a:pt x="764" y="1625"/>
                </a:lnTo>
                <a:lnTo>
                  <a:pt x="765" y="1656"/>
                </a:lnTo>
                <a:lnTo>
                  <a:pt x="763" y="1686"/>
                </a:lnTo>
                <a:lnTo>
                  <a:pt x="756" y="1717"/>
                </a:lnTo>
                <a:lnTo>
                  <a:pt x="785" y="1712"/>
                </a:lnTo>
                <a:lnTo>
                  <a:pt x="815" y="1710"/>
                </a:lnTo>
                <a:lnTo>
                  <a:pt x="844" y="1714"/>
                </a:lnTo>
                <a:lnTo>
                  <a:pt x="873" y="1720"/>
                </a:lnTo>
                <a:lnTo>
                  <a:pt x="899" y="1731"/>
                </a:lnTo>
                <a:lnTo>
                  <a:pt x="924" y="1747"/>
                </a:lnTo>
                <a:lnTo>
                  <a:pt x="947" y="1767"/>
                </a:lnTo>
                <a:lnTo>
                  <a:pt x="965" y="1792"/>
                </a:lnTo>
                <a:lnTo>
                  <a:pt x="981" y="1818"/>
                </a:lnTo>
                <a:lnTo>
                  <a:pt x="991" y="1847"/>
                </a:lnTo>
                <a:lnTo>
                  <a:pt x="996" y="1876"/>
                </a:lnTo>
                <a:lnTo>
                  <a:pt x="997" y="1906"/>
                </a:lnTo>
                <a:lnTo>
                  <a:pt x="995" y="1937"/>
                </a:lnTo>
                <a:lnTo>
                  <a:pt x="988" y="1968"/>
                </a:lnTo>
                <a:lnTo>
                  <a:pt x="1018" y="1962"/>
                </a:lnTo>
                <a:lnTo>
                  <a:pt x="1047" y="1961"/>
                </a:lnTo>
                <a:lnTo>
                  <a:pt x="1077" y="1963"/>
                </a:lnTo>
                <a:lnTo>
                  <a:pt x="1105" y="1971"/>
                </a:lnTo>
                <a:lnTo>
                  <a:pt x="1132" y="1982"/>
                </a:lnTo>
                <a:lnTo>
                  <a:pt x="1156" y="1997"/>
                </a:lnTo>
                <a:lnTo>
                  <a:pt x="1179" y="2018"/>
                </a:lnTo>
                <a:lnTo>
                  <a:pt x="1198" y="2041"/>
                </a:lnTo>
                <a:lnTo>
                  <a:pt x="1212" y="2067"/>
                </a:lnTo>
                <a:lnTo>
                  <a:pt x="1223" y="2093"/>
                </a:lnTo>
                <a:lnTo>
                  <a:pt x="1229" y="2122"/>
                </a:lnTo>
                <a:lnTo>
                  <a:pt x="1232" y="2151"/>
                </a:lnTo>
                <a:lnTo>
                  <a:pt x="1229" y="2180"/>
                </a:lnTo>
                <a:lnTo>
                  <a:pt x="1225" y="2210"/>
                </a:lnTo>
                <a:lnTo>
                  <a:pt x="1215" y="2239"/>
                </a:lnTo>
                <a:lnTo>
                  <a:pt x="1248" y="2232"/>
                </a:lnTo>
                <a:lnTo>
                  <a:pt x="1280" y="2228"/>
                </a:lnTo>
                <a:lnTo>
                  <a:pt x="1311" y="2230"/>
                </a:lnTo>
                <a:lnTo>
                  <a:pt x="1343" y="2236"/>
                </a:lnTo>
                <a:lnTo>
                  <a:pt x="1372" y="2248"/>
                </a:lnTo>
                <a:lnTo>
                  <a:pt x="1400" y="2264"/>
                </a:lnTo>
                <a:lnTo>
                  <a:pt x="1424" y="2286"/>
                </a:lnTo>
                <a:lnTo>
                  <a:pt x="1444" y="2312"/>
                </a:lnTo>
                <a:lnTo>
                  <a:pt x="1461" y="2342"/>
                </a:lnTo>
                <a:lnTo>
                  <a:pt x="1471" y="2374"/>
                </a:lnTo>
                <a:lnTo>
                  <a:pt x="1476" y="2406"/>
                </a:lnTo>
                <a:lnTo>
                  <a:pt x="1477" y="2440"/>
                </a:lnTo>
                <a:lnTo>
                  <a:pt x="1472" y="2473"/>
                </a:lnTo>
                <a:lnTo>
                  <a:pt x="1463" y="2507"/>
                </a:lnTo>
                <a:lnTo>
                  <a:pt x="1448" y="2538"/>
                </a:lnTo>
                <a:lnTo>
                  <a:pt x="1429" y="2569"/>
                </a:lnTo>
                <a:lnTo>
                  <a:pt x="1404" y="2597"/>
                </a:lnTo>
                <a:lnTo>
                  <a:pt x="1382" y="2616"/>
                </a:lnTo>
                <a:lnTo>
                  <a:pt x="1357" y="2634"/>
                </a:lnTo>
                <a:lnTo>
                  <a:pt x="1330" y="2650"/>
                </a:lnTo>
                <a:lnTo>
                  <a:pt x="1301" y="2663"/>
                </a:lnTo>
                <a:lnTo>
                  <a:pt x="1272" y="2674"/>
                </a:lnTo>
                <a:lnTo>
                  <a:pt x="1241" y="2681"/>
                </a:lnTo>
                <a:lnTo>
                  <a:pt x="1211" y="2686"/>
                </a:lnTo>
                <a:lnTo>
                  <a:pt x="1180" y="2687"/>
                </a:lnTo>
                <a:lnTo>
                  <a:pt x="1151" y="2684"/>
                </a:lnTo>
                <a:lnTo>
                  <a:pt x="1124" y="2679"/>
                </a:lnTo>
                <a:lnTo>
                  <a:pt x="1097" y="2668"/>
                </a:lnTo>
                <a:lnTo>
                  <a:pt x="1075" y="2654"/>
                </a:lnTo>
                <a:lnTo>
                  <a:pt x="1055" y="2635"/>
                </a:lnTo>
                <a:lnTo>
                  <a:pt x="1036" y="2610"/>
                </a:lnTo>
                <a:lnTo>
                  <a:pt x="1024" y="2585"/>
                </a:lnTo>
                <a:lnTo>
                  <a:pt x="1018" y="2561"/>
                </a:lnTo>
                <a:lnTo>
                  <a:pt x="1016" y="2537"/>
                </a:lnTo>
                <a:lnTo>
                  <a:pt x="1018" y="2514"/>
                </a:lnTo>
                <a:lnTo>
                  <a:pt x="1023" y="2491"/>
                </a:lnTo>
                <a:lnTo>
                  <a:pt x="1030" y="2470"/>
                </a:lnTo>
                <a:lnTo>
                  <a:pt x="1039" y="2448"/>
                </a:lnTo>
                <a:lnTo>
                  <a:pt x="1048" y="2426"/>
                </a:lnTo>
                <a:lnTo>
                  <a:pt x="1057" y="2404"/>
                </a:lnTo>
                <a:lnTo>
                  <a:pt x="1066" y="2383"/>
                </a:lnTo>
                <a:lnTo>
                  <a:pt x="1046" y="2390"/>
                </a:lnTo>
                <a:lnTo>
                  <a:pt x="1025" y="2396"/>
                </a:lnTo>
                <a:lnTo>
                  <a:pt x="1005" y="2403"/>
                </a:lnTo>
                <a:lnTo>
                  <a:pt x="982" y="2408"/>
                </a:lnTo>
                <a:lnTo>
                  <a:pt x="959" y="2414"/>
                </a:lnTo>
                <a:lnTo>
                  <a:pt x="936" y="2416"/>
                </a:lnTo>
                <a:lnTo>
                  <a:pt x="913" y="2417"/>
                </a:lnTo>
                <a:lnTo>
                  <a:pt x="890" y="2415"/>
                </a:lnTo>
                <a:lnTo>
                  <a:pt x="868" y="2410"/>
                </a:lnTo>
                <a:lnTo>
                  <a:pt x="848" y="2400"/>
                </a:lnTo>
                <a:lnTo>
                  <a:pt x="828" y="2386"/>
                </a:lnTo>
                <a:lnTo>
                  <a:pt x="811" y="2367"/>
                </a:lnTo>
                <a:lnTo>
                  <a:pt x="793" y="2341"/>
                </a:lnTo>
                <a:lnTo>
                  <a:pt x="783" y="2317"/>
                </a:lnTo>
                <a:lnTo>
                  <a:pt x="778" y="2293"/>
                </a:lnTo>
                <a:lnTo>
                  <a:pt x="778" y="2269"/>
                </a:lnTo>
                <a:lnTo>
                  <a:pt x="781" y="2246"/>
                </a:lnTo>
                <a:lnTo>
                  <a:pt x="787" y="2224"/>
                </a:lnTo>
                <a:lnTo>
                  <a:pt x="794" y="2201"/>
                </a:lnTo>
                <a:lnTo>
                  <a:pt x="802" y="2179"/>
                </a:lnTo>
                <a:lnTo>
                  <a:pt x="809" y="2159"/>
                </a:lnTo>
                <a:lnTo>
                  <a:pt x="817" y="2137"/>
                </a:lnTo>
                <a:lnTo>
                  <a:pt x="799" y="2142"/>
                </a:lnTo>
                <a:lnTo>
                  <a:pt x="780" y="2148"/>
                </a:lnTo>
                <a:lnTo>
                  <a:pt x="760" y="2154"/>
                </a:lnTo>
                <a:lnTo>
                  <a:pt x="740" y="2160"/>
                </a:lnTo>
                <a:lnTo>
                  <a:pt x="719" y="2164"/>
                </a:lnTo>
                <a:lnTo>
                  <a:pt x="698" y="2168"/>
                </a:lnTo>
                <a:lnTo>
                  <a:pt x="677" y="2168"/>
                </a:lnTo>
                <a:lnTo>
                  <a:pt x="656" y="2167"/>
                </a:lnTo>
                <a:lnTo>
                  <a:pt x="636" y="2162"/>
                </a:lnTo>
                <a:lnTo>
                  <a:pt x="615" y="2152"/>
                </a:lnTo>
                <a:lnTo>
                  <a:pt x="597" y="2137"/>
                </a:lnTo>
                <a:lnTo>
                  <a:pt x="578" y="2117"/>
                </a:lnTo>
                <a:lnTo>
                  <a:pt x="562" y="2092"/>
                </a:lnTo>
                <a:lnTo>
                  <a:pt x="551" y="2068"/>
                </a:lnTo>
                <a:lnTo>
                  <a:pt x="545" y="2046"/>
                </a:lnTo>
                <a:lnTo>
                  <a:pt x="544" y="2024"/>
                </a:lnTo>
                <a:lnTo>
                  <a:pt x="545" y="2004"/>
                </a:lnTo>
                <a:lnTo>
                  <a:pt x="550" y="1983"/>
                </a:lnTo>
                <a:lnTo>
                  <a:pt x="556" y="1963"/>
                </a:lnTo>
                <a:lnTo>
                  <a:pt x="563" y="1945"/>
                </a:lnTo>
                <a:lnTo>
                  <a:pt x="571" y="1925"/>
                </a:lnTo>
                <a:lnTo>
                  <a:pt x="578" y="1906"/>
                </a:lnTo>
                <a:lnTo>
                  <a:pt x="585" y="1887"/>
                </a:lnTo>
                <a:lnTo>
                  <a:pt x="565" y="1892"/>
                </a:lnTo>
                <a:lnTo>
                  <a:pt x="544" y="1899"/>
                </a:lnTo>
                <a:lnTo>
                  <a:pt x="524" y="1906"/>
                </a:lnTo>
                <a:lnTo>
                  <a:pt x="502" y="1911"/>
                </a:lnTo>
                <a:lnTo>
                  <a:pt x="480" y="1916"/>
                </a:lnTo>
                <a:lnTo>
                  <a:pt x="457" y="1919"/>
                </a:lnTo>
                <a:lnTo>
                  <a:pt x="435" y="1918"/>
                </a:lnTo>
                <a:lnTo>
                  <a:pt x="412" y="1913"/>
                </a:lnTo>
                <a:lnTo>
                  <a:pt x="389" y="1903"/>
                </a:lnTo>
                <a:lnTo>
                  <a:pt x="368" y="1888"/>
                </a:lnTo>
                <a:lnTo>
                  <a:pt x="346" y="1866"/>
                </a:lnTo>
                <a:lnTo>
                  <a:pt x="328" y="1841"/>
                </a:lnTo>
                <a:lnTo>
                  <a:pt x="317" y="1815"/>
                </a:lnTo>
                <a:lnTo>
                  <a:pt x="311" y="1786"/>
                </a:lnTo>
                <a:lnTo>
                  <a:pt x="309" y="1756"/>
                </a:lnTo>
                <a:lnTo>
                  <a:pt x="310" y="1726"/>
                </a:lnTo>
                <a:lnTo>
                  <a:pt x="316" y="1694"/>
                </a:lnTo>
                <a:lnTo>
                  <a:pt x="325" y="1662"/>
                </a:lnTo>
                <a:lnTo>
                  <a:pt x="338" y="1632"/>
                </a:lnTo>
                <a:lnTo>
                  <a:pt x="353" y="1602"/>
                </a:lnTo>
                <a:lnTo>
                  <a:pt x="371" y="1575"/>
                </a:lnTo>
                <a:lnTo>
                  <a:pt x="391" y="1549"/>
                </a:lnTo>
                <a:lnTo>
                  <a:pt x="412" y="1526"/>
                </a:lnTo>
                <a:lnTo>
                  <a:pt x="440" y="1502"/>
                </a:lnTo>
                <a:lnTo>
                  <a:pt x="470" y="1483"/>
                </a:lnTo>
                <a:lnTo>
                  <a:pt x="502" y="1469"/>
                </a:lnTo>
                <a:lnTo>
                  <a:pt x="535" y="1460"/>
                </a:lnTo>
                <a:lnTo>
                  <a:pt x="567" y="1457"/>
                </a:lnTo>
                <a:close/>
                <a:moveTo>
                  <a:pt x="1351" y="15"/>
                </a:moveTo>
                <a:lnTo>
                  <a:pt x="1395" y="17"/>
                </a:lnTo>
                <a:lnTo>
                  <a:pt x="1437" y="23"/>
                </a:lnTo>
                <a:lnTo>
                  <a:pt x="1475" y="31"/>
                </a:lnTo>
                <a:lnTo>
                  <a:pt x="1510" y="41"/>
                </a:lnTo>
                <a:lnTo>
                  <a:pt x="1540" y="54"/>
                </a:lnTo>
                <a:lnTo>
                  <a:pt x="1568" y="67"/>
                </a:lnTo>
                <a:lnTo>
                  <a:pt x="1592" y="82"/>
                </a:lnTo>
                <a:lnTo>
                  <a:pt x="1612" y="96"/>
                </a:lnTo>
                <a:lnTo>
                  <a:pt x="1631" y="109"/>
                </a:lnTo>
                <a:lnTo>
                  <a:pt x="1645" y="121"/>
                </a:lnTo>
                <a:lnTo>
                  <a:pt x="1656" y="132"/>
                </a:lnTo>
                <a:lnTo>
                  <a:pt x="1664" y="139"/>
                </a:lnTo>
                <a:lnTo>
                  <a:pt x="1668" y="145"/>
                </a:lnTo>
                <a:lnTo>
                  <a:pt x="1669" y="147"/>
                </a:lnTo>
                <a:lnTo>
                  <a:pt x="1667" y="149"/>
                </a:lnTo>
                <a:lnTo>
                  <a:pt x="1659" y="152"/>
                </a:lnTo>
                <a:lnTo>
                  <a:pt x="1647" y="160"/>
                </a:lnTo>
                <a:lnTo>
                  <a:pt x="1631" y="169"/>
                </a:lnTo>
                <a:lnTo>
                  <a:pt x="1610" y="180"/>
                </a:lnTo>
                <a:lnTo>
                  <a:pt x="1587" y="193"/>
                </a:lnTo>
                <a:lnTo>
                  <a:pt x="1561" y="208"/>
                </a:lnTo>
                <a:lnTo>
                  <a:pt x="1533" y="224"/>
                </a:lnTo>
                <a:lnTo>
                  <a:pt x="1503" y="242"/>
                </a:lnTo>
                <a:lnTo>
                  <a:pt x="1472" y="260"/>
                </a:lnTo>
                <a:lnTo>
                  <a:pt x="1439" y="279"/>
                </a:lnTo>
                <a:lnTo>
                  <a:pt x="1406" y="299"/>
                </a:lnTo>
                <a:lnTo>
                  <a:pt x="1372" y="318"/>
                </a:lnTo>
                <a:lnTo>
                  <a:pt x="1340" y="339"/>
                </a:lnTo>
                <a:lnTo>
                  <a:pt x="1308" y="359"/>
                </a:lnTo>
                <a:lnTo>
                  <a:pt x="1277" y="378"/>
                </a:lnTo>
                <a:lnTo>
                  <a:pt x="1249" y="397"/>
                </a:lnTo>
                <a:lnTo>
                  <a:pt x="1222" y="414"/>
                </a:lnTo>
                <a:lnTo>
                  <a:pt x="1198" y="432"/>
                </a:lnTo>
                <a:lnTo>
                  <a:pt x="1162" y="458"/>
                </a:lnTo>
                <a:lnTo>
                  <a:pt x="1129" y="490"/>
                </a:lnTo>
                <a:lnTo>
                  <a:pt x="1100" y="524"/>
                </a:lnTo>
                <a:lnTo>
                  <a:pt x="1075" y="564"/>
                </a:lnTo>
                <a:lnTo>
                  <a:pt x="1055" y="605"/>
                </a:lnTo>
                <a:lnTo>
                  <a:pt x="1041" y="650"/>
                </a:lnTo>
                <a:lnTo>
                  <a:pt x="1031" y="697"/>
                </a:lnTo>
                <a:lnTo>
                  <a:pt x="1029" y="746"/>
                </a:lnTo>
                <a:lnTo>
                  <a:pt x="1032" y="796"/>
                </a:lnTo>
                <a:lnTo>
                  <a:pt x="1041" y="845"/>
                </a:lnTo>
                <a:lnTo>
                  <a:pt x="1056" y="891"/>
                </a:lnTo>
                <a:lnTo>
                  <a:pt x="1077" y="934"/>
                </a:lnTo>
                <a:lnTo>
                  <a:pt x="1103" y="973"/>
                </a:lnTo>
                <a:lnTo>
                  <a:pt x="1133" y="1009"/>
                </a:lnTo>
                <a:lnTo>
                  <a:pt x="1167" y="1040"/>
                </a:lnTo>
                <a:lnTo>
                  <a:pt x="1205" y="1067"/>
                </a:lnTo>
                <a:lnTo>
                  <a:pt x="1247" y="1088"/>
                </a:lnTo>
                <a:lnTo>
                  <a:pt x="1292" y="1104"/>
                </a:lnTo>
                <a:lnTo>
                  <a:pt x="1339" y="1114"/>
                </a:lnTo>
                <a:lnTo>
                  <a:pt x="1387" y="1118"/>
                </a:lnTo>
                <a:lnTo>
                  <a:pt x="1397" y="1117"/>
                </a:lnTo>
                <a:lnTo>
                  <a:pt x="1413" y="1114"/>
                </a:lnTo>
                <a:lnTo>
                  <a:pt x="1435" y="1109"/>
                </a:lnTo>
                <a:lnTo>
                  <a:pt x="1461" y="1102"/>
                </a:lnTo>
                <a:lnTo>
                  <a:pt x="1490" y="1092"/>
                </a:lnTo>
                <a:lnTo>
                  <a:pt x="1524" y="1080"/>
                </a:lnTo>
                <a:lnTo>
                  <a:pt x="1560" y="1063"/>
                </a:lnTo>
                <a:lnTo>
                  <a:pt x="1597" y="1045"/>
                </a:lnTo>
                <a:lnTo>
                  <a:pt x="1646" y="1021"/>
                </a:lnTo>
                <a:lnTo>
                  <a:pt x="1699" y="996"/>
                </a:lnTo>
                <a:lnTo>
                  <a:pt x="1753" y="970"/>
                </a:lnTo>
                <a:lnTo>
                  <a:pt x="1808" y="944"/>
                </a:lnTo>
                <a:lnTo>
                  <a:pt x="1861" y="919"/>
                </a:lnTo>
                <a:lnTo>
                  <a:pt x="1911" y="896"/>
                </a:lnTo>
                <a:lnTo>
                  <a:pt x="1942" y="884"/>
                </a:lnTo>
                <a:lnTo>
                  <a:pt x="1971" y="878"/>
                </a:lnTo>
                <a:lnTo>
                  <a:pt x="2000" y="877"/>
                </a:lnTo>
                <a:lnTo>
                  <a:pt x="2026" y="879"/>
                </a:lnTo>
                <a:lnTo>
                  <a:pt x="2050" y="883"/>
                </a:lnTo>
                <a:lnTo>
                  <a:pt x="2073" y="891"/>
                </a:lnTo>
                <a:lnTo>
                  <a:pt x="2092" y="900"/>
                </a:lnTo>
                <a:lnTo>
                  <a:pt x="2110" y="910"/>
                </a:lnTo>
                <a:lnTo>
                  <a:pt x="2124" y="918"/>
                </a:lnTo>
                <a:lnTo>
                  <a:pt x="2136" y="927"/>
                </a:lnTo>
                <a:lnTo>
                  <a:pt x="2145" y="935"/>
                </a:lnTo>
                <a:lnTo>
                  <a:pt x="2150" y="939"/>
                </a:lnTo>
                <a:lnTo>
                  <a:pt x="2152" y="941"/>
                </a:lnTo>
                <a:lnTo>
                  <a:pt x="2179" y="968"/>
                </a:lnTo>
                <a:lnTo>
                  <a:pt x="2203" y="994"/>
                </a:lnTo>
                <a:lnTo>
                  <a:pt x="2224" y="1016"/>
                </a:lnTo>
                <a:lnTo>
                  <a:pt x="2243" y="1036"/>
                </a:lnTo>
                <a:lnTo>
                  <a:pt x="2260" y="1054"/>
                </a:lnTo>
                <a:lnTo>
                  <a:pt x="2276" y="1070"/>
                </a:lnTo>
                <a:lnTo>
                  <a:pt x="2289" y="1084"/>
                </a:lnTo>
                <a:lnTo>
                  <a:pt x="2301" y="1096"/>
                </a:lnTo>
                <a:lnTo>
                  <a:pt x="2312" y="1108"/>
                </a:lnTo>
                <a:lnTo>
                  <a:pt x="2321" y="1118"/>
                </a:lnTo>
                <a:lnTo>
                  <a:pt x="2330" y="1127"/>
                </a:lnTo>
                <a:lnTo>
                  <a:pt x="2338" y="1134"/>
                </a:lnTo>
                <a:lnTo>
                  <a:pt x="2345" y="1142"/>
                </a:lnTo>
                <a:lnTo>
                  <a:pt x="2352" y="1150"/>
                </a:lnTo>
                <a:lnTo>
                  <a:pt x="2359" y="1156"/>
                </a:lnTo>
                <a:lnTo>
                  <a:pt x="2365" y="1164"/>
                </a:lnTo>
                <a:lnTo>
                  <a:pt x="2373" y="1170"/>
                </a:lnTo>
                <a:lnTo>
                  <a:pt x="2379" y="1178"/>
                </a:lnTo>
                <a:lnTo>
                  <a:pt x="2387" y="1186"/>
                </a:lnTo>
                <a:lnTo>
                  <a:pt x="2396" y="1195"/>
                </a:lnTo>
                <a:lnTo>
                  <a:pt x="2405" y="1205"/>
                </a:lnTo>
                <a:lnTo>
                  <a:pt x="2415" y="1216"/>
                </a:lnTo>
                <a:lnTo>
                  <a:pt x="2427" y="1228"/>
                </a:lnTo>
                <a:lnTo>
                  <a:pt x="2440" y="1242"/>
                </a:lnTo>
                <a:lnTo>
                  <a:pt x="2456" y="1258"/>
                </a:lnTo>
                <a:lnTo>
                  <a:pt x="2473" y="1275"/>
                </a:lnTo>
                <a:lnTo>
                  <a:pt x="2492" y="1295"/>
                </a:lnTo>
                <a:lnTo>
                  <a:pt x="2512" y="1316"/>
                </a:lnTo>
                <a:lnTo>
                  <a:pt x="2536" y="1340"/>
                </a:lnTo>
                <a:lnTo>
                  <a:pt x="2563" y="1368"/>
                </a:lnTo>
                <a:lnTo>
                  <a:pt x="2592" y="1398"/>
                </a:lnTo>
                <a:lnTo>
                  <a:pt x="2624" y="1431"/>
                </a:lnTo>
                <a:lnTo>
                  <a:pt x="2659" y="1468"/>
                </a:lnTo>
                <a:lnTo>
                  <a:pt x="2698" y="1508"/>
                </a:lnTo>
                <a:lnTo>
                  <a:pt x="2739" y="1552"/>
                </a:lnTo>
                <a:lnTo>
                  <a:pt x="2785" y="1599"/>
                </a:lnTo>
                <a:lnTo>
                  <a:pt x="2835" y="1651"/>
                </a:lnTo>
                <a:lnTo>
                  <a:pt x="2839" y="1654"/>
                </a:lnTo>
                <a:lnTo>
                  <a:pt x="2841" y="1656"/>
                </a:lnTo>
                <a:lnTo>
                  <a:pt x="2859" y="1679"/>
                </a:lnTo>
                <a:lnTo>
                  <a:pt x="2872" y="1703"/>
                </a:lnTo>
                <a:lnTo>
                  <a:pt x="2882" y="1730"/>
                </a:lnTo>
                <a:lnTo>
                  <a:pt x="2887" y="1757"/>
                </a:lnTo>
                <a:lnTo>
                  <a:pt x="2887" y="1786"/>
                </a:lnTo>
                <a:lnTo>
                  <a:pt x="2881" y="1813"/>
                </a:lnTo>
                <a:lnTo>
                  <a:pt x="2872" y="1839"/>
                </a:lnTo>
                <a:lnTo>
                  <a:pt x="2859" y="1864"/>
                </a:lnTo>
                <a:lnTo>
                  <a:pt x="2841" y="1887"/>
                </a:lnTo>
                <a:lnTo>
                  <a:pt x="2819" y="1906"/>
                </a:lnTo>
                <a:lnTo>
                  <a:pt x="2795" y="1920"/>
                </a:lnTo>
                <a:lnTo>
                  <a:pt x="2770" y="1928"/>
                </a:lnTo>
                <a:lnTo>
                  <a:pt x="2743" y="1934"/>
                </a:lnTo>
                <a:lnTo>
                  <a:pt x="2716" y="1934"/>
                </a:lnTo>
                <a:lnTo>
                  <a:pt x="2689" y="1930"/>
                </a:lnTo>
                <a:lnTo>
                  <a:pt x="2664" y="1920"/>
                </a:lnTo>
                <a:lnTo>
                  <a:pt x="2640" y="1906"/>
                </a:lnTo>
                <a:lnTo>
                  <a:pt x="2618" y="1887"/>
                </a:lnTo>
                <a:lnTo>
                  <a:pt x="2617" y="1885"/>
                </a:lnTo>
                <a:lnTo>
                  <a:pt x="2615" y="1883"/>
                </a:lnTo>
                <a:lnTo>
                  <a:pt x="2579" y="1844"/>
                </a:lnTo>
                <a:lnTo>
                  <a:pt x="2545" y="1811"/>
                </a:lnTo>
                <a:lnTo>
                  <a:pt x="2516" y="1780"/>
                </a:lnTo>
                <a:lnTo>
                  <a:pt x="2488" y="1753"/>
                </a:lnTo>
                <a:lnTo>
                  <a:pt x="2465" y="1729"/>
                </a:lnTo>
                <a:lnTo>
                  <a:pt x="2445" y="1707"/>
                </a:lnTo>
                <a:lnTo>
                  <a:pt x="2426" y="1690"/>
                </a:lnTo>
                <a:lnTo>
                  <a:pt x="2411" y="1674"/>
                </a:lnTo>
                <a:lnTo>
                  <a:pt x="2398" y="1661"/>
                </a:lnTo>
                <a:lnTo>
                  <a:pt x="2386" y="1650"/>
                </a:lnTo>
                <a:lnTo>
                  <a:pt x="2377" y="1643"/>
                </a:lnTo>
                <a:lnTo>
                  <a:pt x="2368" y="1636"/>
                </a:lnTo>
                <a:lnTo>
                  <a:pt x="2362" y="1632"/>
                </a:lnTo>
                <a:lnTo>
                  <a:pt x="2357" y="1628"/>
                </a:lnTo>
                <a:lnTo>
                  <a:pt x="2353" y="1626"/>
                </a:lnTo>
                <a:lnTo>
                  <a:pt x="2349" y="1626"/>
                </a:lnTo>
                <a:lnTo>
                  <a:pt x="2347" y="1627"/>
                </a:lnTo>
                <a:lnTo>
                  <a:pt x="2344" y="1628"/>
                </a:lnTo>
                <a:lnTo>
                  <a:pt x="2341" y="1631"/>
                </a:lnTo>
                <a:lnTo>
                  <a:pt x="2339" y="1633"/>
                </a:lnTo>
                <a:lnTo>
                  <a:pt x="2337" y="1635"/>
                </a:lnTo>
                <a:lnTo>
                  <a:pt x="2335" y="1637"/>
                </a:lnTo>
                <a:lnTo>
                  <a:pt x="2333" y="1640"/>
                </a:lnTo>
                <a:lnTo>
                  <a:pt x="2332" y="1644"/>
                </a:lnTo>
                <a:lnTo>
                  <a:pt x="2332" y="1647"/>
                </a:lnTo>
                <a:lnTo>
                  <a:pt x="2333" y="1651"/>
                </a:lnTo>
                <a:lnTo>
                  <a:pt x="2336" y="1658"/>
                </a:lnTo>
                <a:lnTo>
                  <a:pt x="2340" y="1664"/>
                </a:lnTo>
                <a:lnTo>
                  <a:pt x="2345" y="1673"/>
                </a:lnTo>
                <a:lnTo>
                  <a:pt x="2353" y="1684"/>
                </a:lnTo>
                <a:lnTo>
                  <a:pt x="2362" y="1696"/>
                </a:lnTo>
                <a:lnTo>
                  <a:pt x="2374" y="1710"/>
                </a:lnTo>
                <a:lnTo>
                  <a:pt x="2389" y="1728"/>
                </a:lnTo>
                <a:lnTo>
                  <a:pt x="2405" y="1746"/>
                </a:lnTo>
                <a:lnTo>
                  <a:pt x="2426" y="1769"/>
                </a:lnTo>
                <a:lnTo>
                  <a:pt x="2449" y="1794"/>
                </a:lnTo>
                <a:lnTo>
                  <a:pt x="2475" y="1823"/>
                </a:lnTo>
                <a:lnTo>
                  <a:pt x="2506" y="1854"/>
                </a:lnTo>
                <a:lnTo>
                  <a:pt x="2540" y="1890"/>
                </a:lnTo>
                <a:lnTo>
                  <a:pt x="2578" y="1930"/>
                </a:lnTo>
                <a:lnTo>
                  <a:pt x="2580" y="1933"/>
                </a:lnTo>
                <a:lnTo>
                  <a:pt x="2582" y="1936"/>
                </a:lnTo>
                <a:lnTo>
                  <a:pt x="2583" y="1940"/>
                </a:lnTo>
                <a:lnTo>
                  <a:pt x="2600" y="1966"/>
                </a:lnTo>
                <a:lnTo>
                  <a:pt x="2611" y="1993"/>
                </a:lnTo>
                <a:lnTo>
                  <a:pt x="2617" y="2021"/>
                </a:lnTo>
                <a:lnTo>
                  <a:pt x="2618" y="2051"/>
                </a:lnTo>
                <a:lnTo>
                  <a:pt x="2614" y="2080"/>
                </a:lnTo>
                <a:lnTo>
                  <a:pt x="2605" y="2108"/>
                </a:lnTo>
                <a:lnTo>
                  <a:pt x="2592" y="2135"/>
                </a:lnTo>
                <a:lnTo>
                  <a:pt x="2572" y="2159"/>
                </a:lnTo>
                <a:lnTo>
                  <a:pt x="2552" y="2176"/>
                </a:lnTo>
                <a:lnTo>
                  <a:pt x="2529" y="2190"/>
                </a:lnTo>
                <a:lnTo>
                  <a:pt x="2504" y="2200"/>
                </a:lnTo>
                <a:lnTo>
                  <a:pt x="2479" y="2204"/>
                </a:lnTo>
                <a:lnTo>
                  <a:pt x="2452" y="2206"/>
                </a:lnTo>
                <a:lnTo>
                  <a:pt x="2426" y="2201"/>
                </a:lnTo>
                <a:lnTo>
                  <a:pt x="2401" y="2192"/>
                </a:lnTo>
                <a:lnTo>
                  <a:pt x="2377" y="2180"/>
                </a:lnTo>
                <a:lnTo>
                  <a:pt x="2356" y="2163"/>
                </a:lnTo>
                <a:lnTo>
                  <a:pt x="2355" y="2163"/>
                </a:lnTo>
                <a:lnTo>
                  <a:pt x="2354" y="2163"/>
                </a:lnTo>
                <a:lnTo>
                  <a:pt x="2308" y="2115"/>
                </a:lnTo>
                <a:lnTo>
                  <a:pt x="2266" y="2070"/>
                </a:lnTo>
                <a:lnTo>
                  <a:pt x="2227" y="2030"/>
                </a:lnTo>
                <a:lnTo>
                  <a:pt x="2192" y="1993"/>
                </a:lnTo>
                <a:lnTo>
                  <a:pt x="2160" y="1960"/>
                </a:lnTo>
                <a:lnTo>
                  <a:pt x="2132" y="1932"/>
                </a:lnTo>
                <a:lnTo>
                  <a:pt x="2108" y="1908"/>
                </a:lnTo>
                <a:lnTo>
                  <a:pt x="2086" y="1887"/>
                </a:lnTo>
                <a:lnTo>
                  <a:pt x="2068" y="1872"/>
                </a:lnTo>
                <a:lnTo>
                  <a:pt x="2053" y="1860"/>
                </a:lnTo>
                <a:lnTo>
                  <a:pt x="2042" y="1853"/>
                </a:lnTo>
                <a:lnTo>
                  <a:pt x="2033" y="1850"/>
                </a:lnTo>
                <a:lnTo>
                  <a:pt x="2028" y="1852"/>
                </a:lnTo>
                <a:lnTo>
                  <a:pt x="2025" y="1855"/>
                </a:lnTo>
                <a:lnTo>
                  <a:pt x="2024" y="1860"/>
                </a:lnTo>
                <a:lnTo>
                  <a:pt x="2024" y="1865"/>
                </a:lnTo>
                <a:lnTo>
                  <a:pt x="2026" y="1872"/>
                </a:lnTo>
                <a:lnTo>
                  <a:pt x="2029" y="1880"/>
                </a:lnTo>
                <a:lnTo>
                  <a:pt x="2035" y="1889"/>
                </a:lnTo>
                <a:lnTo>
                  <a:pt x="2042" y="1901"/>
                </a:lnTo>
                <a:lnTo>
                  <a:pt x="2052" y="1915"/>
                </a:lnTo>
                <a:lnTo>
                  <a:pt x="2065" y="1932"/>
                </a:lnTo>
                <a:lnTo>
                  <a:pt x="2080" y="1950"/>
                </a:lnTo>
                <a:lnTo>
                  <a:pt x="2099" y="1972"/>
                </a:lnTo>
                <a:lnTo>
                  <a:pt x="2121" y="1996"/>
                </a:lnTo>
                <a:lnTo>
                  <a:pt x="2147" y="2024"/>
                </a:lnTo>
                <a:lnTo>
                  <a:pt x="2176" y="2056"/>
                </a:lnTo>
                <a:lnTo>
                  <a:pt x="2209" y="2091"/>
                </a:lnTo>
                <a:lnTo>
                  <a:pt x="2246" y="2129"/>
                </a:lnTo>
                <a:lnTo>
                  <a:pt x="2252" y="2136"/>
                </a:lnTo>
                <a:lnTo>
                  <a:pt x="2256" y="2141"/>
                </a:lnTo>
                <a:lnTo>
                  <a:pt x="2261" y="2146"/>
                </a:lnTo>
                <a:lnTo>
                  <a:pt x="2267" y="2150"/>
                </a:lnTo>
                <a:lnTo>
                  <a:pt x="2284" y="2173"/>
                </a:lnTo>
                <a:lnTo>
                  <a:pt x="2299" y="2197"/>
                </a:lnTo>
                <a:lnTo>
                  <a:pt x="2307" y="2224"/>
                </a:lnTo>
                <a:lnTo>
                  <a:pt x="2312" y="2251"/>
                </a:lnTo>
                <a:lnTo>
                  <a:pt x="2312" y="2280"/>
                </a:lnTo>
                <a:lnTo>
                  <a:pt x="2307" y="2307"/>
                </a:lnTo>
                <a:lnTo>
                  <a:pt x="2299" y="2333"/>
                </a:lnTo>
                <a:lnTo>
                  <a:pt x="2284" y="2358"/>
                </a:lnTo>
                <a:lnTo>
                  <a:pt x="2267" y="2381"/>
                </a:lnTo>
                <a:lnTo>
                  <a:pt x="2245" y="2400"/>
                </a:lnTo>
                <a:lnTo>
                  <a:pt x="2221" y="2414"/>
                </a:lnTo>
                <a:lnTo>
                  <a:pt x="2195" y="2424"/>
                </a:lnTo>
                <a:lnTo>
                  <a:pt x="2169" y="2428"/>
                </a:lnTo>
                <a:lnTo>
                  <a:pt x="2141" y="2428"/>
                </a:lnTo>
                <a:lnTo>
                  <a:pt x="2115" y="2424"/>
                </a:lnTo>
                <a:lnTo>
                  <a:pt x="2090" y="2414"/>
                </a:lnTo>
                <a:lnTo>
                  <a:pt x="2066" y="2400"/>
                </a:lnTo>
                <a:lnTo>
                  <a:pt x="2044" y="2381"/>
                </a:lnTo>
                <a:lnTo>
                  <a:pt x="2036" y="2371"/>
                </a:lnTo>
                <a:lnTo>
                  <a:pt x="2029" y="2362"/>
                </a:lnTo>
                <a:lnTo>
                  <a:pt x="2027" y="2360"/>
                </a:lnTo>
                <a:lnTo>
                  <a:pt x="2025" y="2358"/>
                </a:lnTo>
                <a:lnTo>
                  <a:pt x="1985" y="2318"/>
                </a:lnTo>
                <a:lnTo>
                  <a:pt x="1951" y="2282"/>
                </a:lnTo>
                <a:lnTo>
                  <a:pt x="1920" y="2249"/>
                </a:lnTo>
                <a:lnTo>
                  <a:pt x="1893" y="2220"/>
                </a:lnTo>
                <a:lnTo>
                  <a:pt x="1868" y="2194"/>
                </a:lnTo>
                <a:lnTo>
                  <a:pt x="1847" y="2171"/>
                </a:lnTo>
                <a:lnTo>
                  <a:pt x="1827" y="2151"/>
                </a:lnTo>
                <a:lnTo>
                  <a:pt x="1812" y="2135"/>
                </a:lnTo>
                <a:lnTo>
                  <a:pt x="1798" y="2120"/>
                </a:lnTo>
                <a:lnTo>
                  <a:pt x="1786" y="2110"/>
                </a:lnTo>
                <a:lnTo>
                  <a:pt x="1776" y="2101"/>
                </a:lnTo>
                <a:lnTo>
                  <a:pt x="1768" y="2094"/>
                </a:lnTo>
                <a:lnTo>
                  <a:pt x="1761" y="2091"/>
                </a:lnTo>
                <a:lnTo>
                  <a:pt x="1755" y="2089"/>
                </a:lnTo>
                <a:lnTo>
                  <a:pt x="1751" y="2088"/>
                </a:lnTo>
                <a:lnTo>
                  <a:pt x="1747" y="2090"/>
                </a:lnTo>
                <a:lnTo>
                  <a:pt x="1742" y="2093"/>
                </a:lnTo>
                <a:lnTo>
                  <a:pt x="1739" y="2096"/>
                </a:lnTo>
                <a:lnTo>
                  <a:pt x="1737" y="2100"/>
                </a:lnTo>
                <a:lnTo>
                  <a:pt x="1736" y="2104"/>
                </a:lnTo>
                <a:lnTo>
                  <a:pt x="1736" y="2110"/>
                </a:lnTo>
                <a:lnTo>
                  <a:pt x="1737" y="2115"/>
                </a:lnTo>
                <a:lnTo>
                  <a:pt x="1740" y="2122"/>
                </a:lnTo>
                <a:lnTo>
                  <a:pt x="1744" y="2130"/>
                </a:lnTo>
                <a:lnTo>
                  <a:pt x="1752" y="2140"/>
                </a:lnTo>
                <a:lnTo>
                  <a:pt x="1761" y="2152"/>
                </a:lnTo>
                <a:lnTo>
                  <a:pt x="1773" y="2166"/>
                </a:lnTo>
                <a:lnTo>
                  <a:pt x="1787" y="2183"/>
                </a:lnTo>
                <a:lnTo>
                  <a:pt x="1804" y="2201"/>
                </a:lnTo>
                <a:lnTo>
                  <a:pt x="1824" y="2223"/>
                </a:lnTo>
                <a:lnTo>
                  <a:pt x="1848" y="2248"/>
                </a:lnTo>
                <a:lnTo>
                  <a:pt x="1874" y="2276"/>
                </a:lnTo>
                <a:lnTo>
                  <a:pt x="1905" y="2308"/>
                </a:lnTo>
                <a:lnTo>
                  <a:pt x="1940" y="2344"/>
                </a:lnTo>
                <a:lnTo>
                  <a:pt x="1940" y="2345"/>
                </a:lnTo>
                <a:lnTo>
                  <a:pt x="1943" y="2348"/>
                </a:lnTo>
                <a:lnTo>
                  <a:pt x="1946" y="2351"/>
                </a:lnTo>
                <a:lnTo>
                  <a:pt x="1964" y="2374"/>
                </a:lnTo>
                <a:lnTo>
                  <a:pt x="1978" y="2399"/>
                </a:lnTo>
                <a:lnTo>
                  <a:pt x="1987" y="2425"/>
                </a:lnTo>
                <a:lnTo>
                  <a:pt x="1991" y="2452"/>
                </a:lnTo>
                <a:lnTo>
                  <a:pt x="1991" y="2480"/>
                </a:lnTo>
                <a:lnTo>
                  <a:pt x="1987" y="2508"/>
                </a:lnTo>
                <a:lnTo>
                  <a:pt x="1978" y="2534"/>
                </a:lnTo>
                <a:lnTo>
                  <a:pt x="1964" y="2559"/>
                </a:lnTo>
                <a:lnTo>
                  <a:pt x="1946" y="2582"/>
                </a:lnTo>
                <a:lnTo>
                  <a:pt x="1924" y="2600"/>
                </a:lnTo>
                <a:lnTo>
                  <a:pt x="1900" y="2615"/>
                </a:lnTo>
                <a:lnTo>
                  <a:pt x="1874" y="2624"/>
                </a:lnTo>
                <a:lnTo>
                  <a:pt x="1848" y="2629"/>
                </a:lnTo>
                <a:lnTo>
                  <a:pt x="1821" y="2629"/>
                </a:lnTo>
                <a:lnTo>
                  <a:pt x="1795" y="2624"/>
                </a:lnTo>
                <a:lnTo>
                  <a:pt x="1768" y="2615"/>
                </a:lnTo>
                <a:lnTo>
                  <a:pt x="1744" y="2600"/>
                </a:lnTo>
                <a:lnTo>
                  <a:pt x="1724" y="2582"/>
                </a:lnTo>
                <a:lnTo>
                  <a:pt x="1713" y="2570"/>
                </a:lnTo>
                <a:lnTo>
                  <a:pt x="1701" y="2558"/>
                </a:lnTo>
                <a:lnTo>
                  <a:pt x="1689" y="2545"/>
                </a:lnTo>
                <a:lnTo>
                  <a:pt x="1677" y="2532"/>
                </a:lnTo>
                <a:lnTo>
                  <a:pt x="1666" y="2519"/>
                </a:lnTo>
                <a:lnTo>
                  <a:pt x="1656" y="2508"/>
                </a:lnTo>
                <a:lnTo>
                  <a:pt x="1648" y="2499"/>
                </a:lnTo>
                <a:lnTo>
                  <a:pt x="1643" y="2492"/>
                </a:lnTo>
                <a:lnTo>
                  <a:pt x="1641" y="2489"/>
                </a:lnTo>
                <a:lnTo>
                  <a:pt x="1640" y="2489"/>
                </a:lnTo>
                <a:lnTo>
                  <a:pt x="1640" y="2489"/>
                </a:lnTo>
                <a:lnTo>
                  <a:pt x="1644" y="2446"/>
                </a:lnTo>
                <a:lnTo>
                  <a:pt x="1644" y="2402"/>
                </a:lnTo>
                <a:lnTo>
                  <a:pt x="1640" y="2358"/>
                </a:lnTo>
                <a:lnTo>
                  <a:pt x="1631" y="2316"/>
                </a:lnTo>
                <a:lnTo>
                  <a:pt x="1617" y="2275"/>
                </a:lnTo>
                <a:lnTo>
                  <a:pt x="1597" y="2236"/>
                </a:lnTo>
                <a:lnTo>
                  <a:pt x="1574" y="2199"/>
                </a:lnTo>
                <a:lnTo>
                  <a:pt x="1546" y="2164"/>
                </a:lnTo>
                <a:lnTo>
                  <a:pt x="1519" y="2139"/>
                </a:lnTo>
                <a:lnTo>
                  <a:pt x="1490" y="2116"/>
                </a:lnTo>
                <a:lnTo>
                  <a:pt x="1459" y="2098"/>
                </a:lnTo>
                <a:lnTo>
                  <a:pt x="1426" y="2081"/>
                </a:lnTo>
                <a:lnTo>
                  <a:pt x="1392" y="2069"/>
                </a:lnTo>
                <a:lnTo>
                  <a:pt x="1381" y="2031"/>
                </a:lnTo>
                <a:lnTo>
                  <a:pt x="1367" y="1994"/>
                </a:lnTo>
                <a:lnTo>
                  <a:pt x="1348" y="1959"/>
                </a:lnTo>
                <a:lnTo>
                  <a:pt x="1327" y="1926"/>
                </a:lnTo>
                <a:lnTo>
                  <a:pt x="1301" y="1896"/>
                </a:lnTo>
                <a:lnTo>
                  <a:pt x="1269" y="1866"/>
                </a:lnTo>
                <a:lnTo>
                  <a:pt x="1234" y="1840"/>
                </a:lnTo>
                <a:lnTo>
                  <a:pt x="1196" y="1819"/>
                </a:lnTo>
                <a:lnTo>
                  <a:pt x="1154" y="1803"/>
                </a:lnTo>
                <a:lnTo>
                  <a:pt x="1140" y="1760"/>
                </a:lnTo>
                <a:lnTo>
                  <a:pt x="1121" y="1719"/>
                </a:lnTo>
                <a:lnTo>
                  <a:pt x="1097" y="1681"/>
                </a:lnTo>
                <a:lnTo>
                  <a:pt x="1069" y="1646"/>
                </a:lnTo>
                <a:lnTo>
                  <a:pt x="1036" y="1615"/>
                </a:lnTo>
                <a:lnTo>
                  <a:pt x="1001" y="1590"/>
                </a:lnTo>
                <a:lnTo>
                  <a:pt x="962" y="1568"/>
                </a:lnTo>
                <a:lnTo>
                  <a:pt x="922" y="1553"/>
                </a:lnTo>
                <a:lnTo>
                  <a:pt x="908" y="1510"/>
                </a:lnTo>
                <a:lnTo>
                  <a:pt x="889" y="1469"/>
                </a:lnTo>
                <a:lnTo>
                  <a:pt x="865" y="1431"/>
                </a:lnTo>
                <a:lnTo>
                  <a:pt x="837" y="1395"/>
                </a:lnTo>
                <a:lnTo>
                  <a:pt x="805" y="1367"/>
                </a:lnTo>
                <a:lnTo>
                  <a:pt x="770" y="1342"/>
                </a:lnTo>
                <a:lnTo>
                  <a:pt x="734" y="1321"/>
                </a:lnTo>
                <a:lnTo>
                  <a:pt x="695" y="1306"/>
                </a:lnTo>
                <a:lnTo>
                  <a:pt x="655" y="1295"/>
                </a:lnTo>
                <a:lnTo>
                  <a:pt x="613" y="1288"/>
                </a:lnTo>
                <a:lnTo>
                  <a:pt x="571" y="1286"/>
                </a:lnTo>
                <a:lnTo>
                  <a:pt x="528" y="1288"/>
                </a:lnTo>
                <a:lnTo>
                  <a:pt x="485" y="1296"/>
                </a:lnTo>
                <a:lnTo>
                  <a:pt x="444" y="1308"/>
                </a:lnTo>
                <a:lnTo>
                  <a:pt x="404" y="1323"/>
                </a:lnTo>
                <a:lnTo>
                  <a:pt x="364" y="1345"/>
                </a:lnTo>
                <a:lnTo>
                  <a:pt x="328" y="1370"/>
                </a:lnTo>
                <a:lnTo>
                  <a:pt x="295" y="1399"/>
                </a:lnTo>
                <a:lnTo>
                  <a:pt x="267" y="1429"/>
                </a:lnTo>
                <a:lnTo>
                  <a:pt x="244" y="1460"/>
                </a:lnTo>
                <a:lnTo>
                  <a:pt x="225" y="1493"/>
                </a:lnTo>
                <a:lnTo>
                  <a:pt x="207" y="1528"/>
                </a:lnTo>
                <a:lnTo>
                  <a:pt x="193" y="1564"/>
                </a:lnTo>
                <a:lnTo>
                  <a:pt x="166" y="1553"/>
                </a:lnTo>
                <a:lnTo>
                  <a:pt x="139" y="1542"/>
                </a:lnTo>
                <a:lnTo>
                  <a:pt x="111" y="1532"/>
                </a:lnTo>
                <a:lnTo>
                  <a:pt x="86" y="1523"/>
                </a:lnTo>
                <a:lnTo>
                  <a:pt x="62" y="1515"/>
                </a:lnTo>
                <a:lnTo>
                  <a:pt x="41" y="1507"/>
                </a:lnTo>
                <a:lnTo>
                  <a:pt x="24" y="1502"/>
                </a:lnTo>
                <a:lnTo>
                  <a:pt x="11" y="1498"/>
                </a:lnTo>
                <a:lnTo>
                  <a:pt x="3" y="1495"/>
                </a:lnTo>
                <a:lnTo>
                  <a:pt x="0" y="1494"/>
                </a:lnTo>
                <a:lnTo>
                  <a:pt x="0" y="207"/>
                </a:lnTo>
                <a:lnTo>
                  <a:pt x="357" y="336"/>
                </a:lnTo>
                <a:lnTo>
                  <a:pt x="399" y="351"/>
                </a:lnTo>
                <a:lnTo>
                  <a:pt x="439" y="361"/>
                </a:lnTo>
                <a:lnTo>
                  <a:pt x="476" y="366"/>
                </a:lnTo>
                <a:lnTo>
                  <a:pt x="511" y="368"/>
                </a:lnTo>
                <a:lnTo>
                  <a:pt x="542" y="367"/>
                </a:lnTo>
                <a:lnTo>
                  <a:pt x="571" y="363"/>
                </a:lnTo>
                <a:lnTo>
                  <a:pt x="597" y="358"/>
                </a:lnTo>
                <a:lnTo>
                  <a:pt x="619" y="351"/>
                </a:lnTo>
                <a:lnTo>
                  <a:pt x="638" y="344"/>
                </a:lnTo>
                <a:lnTo>
                  <a:pt x="652" y="338"/>
                </a:lnTo>
                <a:lnTo>
                  <a:pt x="663" y="332"/>
                </a:lnTo>
                <a:lnTo>
                  <a:pt x="670" y="328"/>
                </a:lnTo>
                <a:lnTo>
                  <a:pt x="672" y="327"/>
                </a:lnTo>
                <a:lnTo>
                  <a:pt x="675" y="326"/>
                </a:lnTo>
                <a:lnTo>
                  <a:pt x="682" y="322"/>
                </a:lnTo>
                <a:lnTo>
                  <a:pt x="693" y="314"/>
                </a:lnTo>
                <a:lnTo>
                  <a:pt x="707" y="304"/>
                </a:lnTo>
                <a:lnTo>
                  <a:pt x="725" y="292"/>
                </a:lnTo>
                <a:lnTo>
                  <a:pt x="747" y="279"/>
                </a:lnTo>
                <a:lnTo>
                  <a:pt x="772" y="263"/>
                </a:lnTo>
                <a:lnTo>
                  <a:pt x="800" y="246"/>
                </a:lnTo>
                <a:lnTo>
                  <a:pt x="829" y="229"/>
                </a:lnTo>
                <a:lnTo>
                  <a:pt x="861" y="210"/>
                </a:lnTo>
                <a:lnTo>
                  <a:pt x="895" y="191"/>
                </a:lnTo>
                <a:lnTo>
                  <a:pt x="929" y="171"/>
                </a:lnTo>
                <a:lnTo>
                  <a:pt x="965" y="151"/>
                </a:lnTo>
                <a:lnTo>
                  <a:pt x="1001" y="133"/>
                </a:lnTo>
                <a:lnTo>
                  <a:pt x="1040" y="114"/>
                </a:lnTo>
                <a:lnTo>
                  <a:pt x="1077" y="97"/>
                </a:lnTo>
                <a:lnTo>
                  <a:pt x="1115" y="79"/>
                </a:lnTo>
                <a:lnTo>
                  <a:pt x="1152" y="64"/>
                </a:lnTo>
                <a:lnTo>
                  <a:pt x="1188" y="50"/>
                </a:lnTo>
                <a:lnTo>
                  <a:pt x="1224" y="39"/>
                </a:lnTo>
                <a:lnTo>
                  <a:pt x="1258" y="29"/>
                </a:lnTo>
                <a:lnTo>
                  <a:pt x="1291" y="22"/>
                </a:lnTo>
                <a:lnTo>
                  <a:pt x="1321" y="17"/>
                </a:lnTo>
                <a:lnTo>
                  <a:pt x="1351" y="15"/>
                </a:lnTo>
                <a:close/>
                <a:moveTo>
                  <a:pt x="2283" y="0"/>
                </a:moveTo>
                <a:lnTo>
                  <a:pt x="2308" y="0"/>
                </a:lnTo>
                <a:lnTo>
                  <a:pt x="2333" y="3"/>
                </a:lnTo>
                <a:lnTo>
                  <a:pt x="2360" y="11"/>
                </a:lnTo>
                <a:lnTo>
                  <a:pt x="2386" y="22"/>
                </a:lnTo>
                <a:lnTo>
                  <a:pt x="2415" y="37"/>
                </a:lnTo>
                <a:lnTo>
                  <a:pt x="2446" y="56"/>
                </a:lnTo>
                <a:lnTo>
                  <a:pt x="2477" y="80"/>
                </a:lnTo>
                <a:lnTo>
                  <a:pt x="2512" y="110"/>
                </a:lnTo>
                <a:lnTo>
                  <a:pt x="2551" y="144"/>
                </a:lnTo>
                <a:lnTo>
                  <a:pt x="2589" y="176"/>
                </a:lnTo>
                <a:lnTo>
                  <a:pt x="2625" y="208"/>
                </a:lnTo>
                <a:lnTo>
                  <a:pt x="2660" y="239"/>
                </a:lnTo>
                <a:lnTo>
                  <a:pt x="2692" y="268"/>
                </a:lnTo>
                <a:lnTo>
                  <a:pt x="2724" y="295"/>
                </a:lnTo>
                <a:lnTo>
                  <a:pt x="2753" y="322"/>
                </a:lnTo>
                <a:lnTo>
                  <a:pt x="2780" y="346"/>
                </a:lnTo>
                <a:lnTo>
                  <a:pt x="2804" y="366"/>
                </a:lnTo>
                <a:lnTo>
                  <a:pt x="2825" y="385"/>
                </a:lnTo>
                <a:lnTo>
                  <a:pt x="2843" y="401"/>
                </a:lnTo>
                <a:lnTo>
                  <a:pt x="2857" y="414"/>
                </a:lnTo>
                <a:lnTo>
                  <a:pt x="2868" y="423"/>
                </a:lnTo>
                <a:lnTo>
                  <a:pt x="2875" y="430"/>
                </a:lnTo>
                <a:lnTo>
                  <a:pt x="2877" y="432"/>
                </a:lnTo>
                <a:lnTo>
                  <a:pt x="2879" y="433"/>
                </a:lnTo>
                <a:lnTo>
                  <a:pt x="2885" y="435"/>
                </a:lnTo>
                <a:lnTo>
                  <a:pt x="2895" y="439"/>
                </a:lnTo>
                <a:lnTo>
                  <a:pt x="2909" y="444"/>
                </a:lnTo>
                <a:lnTo>
                  <a:pt x="2925" y="449"/>
                </a:lnTo>
                <a:lnTo>
                  <a:pt x="2942" y="455"/>
                </a:lnTo>
                <a:lnTo>
                  <a:pt x="2962" y="458"/>
                </a:lnTo>
                <a:lnTo>
                  <a:pt x="2981" y="461"/>
                </a:lnTo>
                <a:lnTo>
                  <a:pt x="3002" y="461"/>
                </a:lnTo>
                <a:lnTo>
                  <a:pt x="3022" y="460"/>
                </a:lnTo>
                <a:lnTo>
                  <a:pt x="3044" y="457"/>
                </a:lnTo>
                <a:lnTo>
                  <a:pt x="3070" y="451"/>
                </a:lnTo>
                <a:lnTo>
                  <a:pt x="3099" y="446"/>
                </a:lnTo>
                <a:lnTo>
                  <a:pt x="3132" y="439"/>
                </a:lnTo>
                <a:lnTo>
                  <a:pt x="3167" y="432"/>
                </a:lnTo>
                <a:lnTo>
                  <a:pt x="3203" y="424"/>
                </a:lnTo>
                <a:lnTo>
                  <a:pt x="3240" y="415"/>
                </a:lnTo>
                <a:lnTo>
                  <a:pt x="3278" y="407"/>
                </a:lnTo>
                <a:lnTo>
                  <a:pt x="3316" y="398"/>
                </a:lnTo>
                <a:lnTo>
                  <a:pt x="3353" y="389"/>
                </a:lnTo>
                <a:lnTo>
                  <a:pt x="3391" y="380"/>
                </a:lnTo>
                <a:lnTo>
                  <a:pt x="3425" y="372"/>
                </a:lnTo>
                <a:lnTo>
                  <a:pt x="3458" y="363"/>
                </a:lnTo>
                <a:lnTo>
                  <a:pt x="3488" y="356"/>
                </a:lnTo>
                <a:lnTo>
                  <a:pt x="3515" y="350"/>
                </a:lnTo>
                <a:lnTo>
                  <a:pt x="3539" y="343"/>
                </a:lnTo>
                <a:lnTo>
                  <a:pt x="3557" y="339"/>
                </a:lnTo>
                <a:lnTo>
                  <a:pt x="3572" y="336"/>
                </a:lnTo>
                <a:lnTo>
                  <a:pt x="3581" y="332"/>
                </a:lnTo>
                <a:lnTo>
                  <a:pt x="3584" y="332"/>
                </a:lnTo>
                <a:lnTo>
                  <a:pt x="3584" y="1458"/>
                </a:lnTo>
                <a:lnTo>
                  <a:pt x="3580" y="1458"/>
                </a:lnTo>
                <a:lnTo>
                  <a:pt x="3571" y="1460"/>
                </a:lnTo>
                <a:lnTo>
                  <a:pt x="3556" y="1464"/>
                </a:lnTo>
                <a:lnTo>
                  <a:pt x="3537" y="1467"/>
                </a:lnTo>
                <a:lnTo>
                  <a:pt x="3514" y="1472"/>
                </a:lnTo>
                <a:lnTo>
                  <a:pt x="3489" y="1477"/>
                </a:lnTo>
                <a:lnTo>
                  <a:pt x="3461" y="1482"/>
                </a:lnTo>
                <a:lnTo>
                  <a:pt x="3434" y="1488"/>
                </a:lnTo>
                <a:lnTo>
                  <a:pt x="3407" y="1493"/>
                </a:lnTo>
                <a:lnTo>
                  <a:pt x="3381" y="1499"/>
                </a:lnTo>
                <a:lnTo>
                  <a:pt x="3356" y="1503"/>
                </a:lnTo>
                <a:lnTo>
                  <a:pt x="3335" y="1506"/>
                </a:lnTo>
                <a:lnTo>
                  <a:pt x="3317" y="1510"/>
                </a:lnTo>
                <a:lnTo>
                  <a:pt x="3304" y="1512"/>
                </a:lnTo>
                <a:lnTo>
                  <a:pt x="3290" y="1514"/>
                </a:lnTo>
                <a:lnTo>
                  <a:pt x="3273" y="1517"/>
                </a:lnTo>
                <a:lnTo>
                  <a:pt x="3251" y="1522"/>
                </a:lnTo>
                <a:lnTo>
                  <a:pt x="3228" y="1525"/>
                </a:lnTo>
                <a:lnTo>
                  <a:pt x="3202" y="1528"/>
                </a:lnTo>
                <a:lnTo>
                  <a:pt x="3173" y="1528"/>
                </a:lnTo>
                <a:lnTo>
                  <a:pt x="3145" y="1527"/>
                </a:lnTo>
                <a:lnTo>
                  <a:pt x="3115" y="1523"/>
                </a:lnTo>
                <a:lnTo>
                  <a:pt x="3085" y="1514"/>
                </a:lnTo>
                <a:lnTo>
                  <a:pt x="3055" y="1502"/>
                </a:lnTo>
                <a:lnTo>
                  <a:pt x="3026" y="1483"/>
                </a:lnTo>
                <a:lnTo>
                  <a:pt x="2998" y="1459"/>
                </a:lnTo>
                <a:lnTo>
                  <a:pt x="2979" y="1441"/>
                </a:lnTo>
                <a:lnTo>
                  <a:pt x="2957" y="1419"/>
                </a:lnTo>
                <a:lnTo>
                  <a:pt x="2933" y="1395"/>
                </a:lnTo>
                <a:lnTo>
                  <a:pt x="2907" y="1368"/>
                </a:lnTo>
                <a:lnTo>
                  <a:pt x="2878" y="1339"/>
                </a:lnTo>
                <a:lnTo>
                  <a:pt x="2848" y="1308"/>
                </a:lnTo>
                <a:lnTo>
                  <a:pt x="2816" y="1276"/>
                </a:lnTo>
                <a:lnTo>
                  <a:pt x="2783" y="1242"/>
                </a:lnTo>
                <a:lnTo>
                  <a:pt x="2749" y="1207"/>
                </a:lnTo>
                <a:lnTo>
                  <a:pt x="2714" y="1171"/>
                </a:lnTo>
                <a:lnTo>
                  <a:pt x="2678" y="1135"/>
                </a:lnTo>
                <a:lnTo>
                  <a:pt x="2642" y="1098"/>
                </a:lnTo>
                <a:lnTo>
                  <a:pt x="2607" y="1061"/>
                </a:lnTo>
                <a:lnTo>
                  <a:pt x="2571" y="1025"/>
                </a:lnTo>
                <a:lnTo>
                  <a:pt x="2536" y="989"/>
                </a:lnTo>
                <a:lnTo>
                  <a:pt x="2501" y="953"/>
                </a:lnTo>
                <a:lnTo>
                  <a:pt x="2469" y="919"/>
                </a:lnTo>
                <a:lnTo>
                  <a:pt x="2436" y="887"/>
                </a:lnTo>
                <a:lnTo>
                  <a:pt x="2405" y="855"/>
                </a:lnTo>
                <a:lnTo>
                  <a:pt x="2376" y="824"/>
                </a:lnTo>
                <a:lnTo>
                  <a:pt x="2350" y="797"/>
                </a:lnTo>
                <a:lnTo>
                  <a:pt x="2325" y="772"/>
                </a:lnTo>
                <a:lnTo>
                  <a:pt x="2303" y="749"/>
                </a:lnTo>
                <a:lnTo>
                  <a:pt x="2283" y="728"/>
                </a:lnTo>
                <a:lnTo>
                  <a:pt x="2266" y="711"/>
                </a:lnTo>
                <a:lnTo>
                  <a:pt x="2253" y="698"/>
                </a:lnTo>
                <a:lnTo>
                  <a:pt x="2243" y="688"/>
                </a:lnTo>
                <a:lnTo>
                  <a:pt x="2237" y="682"/>
                </a:lnTo>
                <a:lnTo>
                  <a:pt x="2235" y="679"/>
                </a:lnTo>
                <a:lnTo>
                  <a:pt x="2233" y="677"/>
                </a:lnTo>
                <a:lnTo>
                  <a:pt x="2229" y="674"/>
                </a:lnTo>
                <a:lnTo>
                  <a:pt x="2221" y="667"/>
                </a:lnTo>
                <a:lnTo>
                  <a:pt x="2211" y="661"/>
                </a:lnTo>
                <a:lnTo>
                  <a:pt x="2197" y="653"/>
                </a:lnTo>
                <a:lnTo>
                  <a:pt x="2182" y="646"/>
                </a:lnTo>
                <a:lnTo>
                  <a:pt x="2163" y="638"/>
                </a:lnTo>
                <a:lnTo>
                  <a:pt x="2143" y="632"/>
                </a:lnTo>
                <a:lnTo>
                  <a:pt x="2119" y="629"/>
                </a:lnTo>
                <a:lnTo>
                  <a:pt x="2092" y="628"/>
                </a:lnTo>
                <a:lnTo>
                  <a:pt x="2065" y="631"/>
                </a:lnTo>
                <a:lnTo>
                  <a:pt x="2035" y="638"/>
                </a:lnTo>
                <a:lnTo>
                  <a:pt x="2002" y="649"/>
                </a:lnTo>
                <a:lnTo>
                  <a:pt x="1968" y="665"/>
                </a:lnTo>
                <a:lnTo>
                  <a:pt x="1929" y="687"/>
                </a:lnTo>
                <a:lnTo>
                  <a:pt x="1887" y="709"/>
                </a:lnTo>
                <a:lnTo>
                  <a:pt x="1845" y="733"/>
                </a:lnTo>
                <a:lnTo>
                  <a:pt x="1800" y="756"/>
                </a:lnTo>
                <a:lnTo>
                  <a:pt x="1756" y="780"/>
                </a:lnTo>
                <a:lnTo>
                  <a:pt x="1713" y="804"/>
                </a:lnTo>
                <a:lnTo>
                  <a:pt x="1670" y="827"/>
                </a:lnTo>
                <a:lnTo>
                  <a:pt x="1630" y="848"/>
                </a:lnTo>
                <a:lnTo>
                  <a:pt x="1592" y="868"/>
                </a:lnTo>
                <a:lnTo>
                  <a:pt x="1557" y="887"/>
                </a:lnTo>
                <a:lnTo>
                  <a:pt x="1526" y="902"/>
                </a:lnTo>
                <a:lnTo>
                  <a:pt x="1500" y="916"/>
                </a:lnTo>
                <a:lnTo>
                  <a:pt x="1473" y="932"/>
                </a:lnTo>
                <a:lnTo>
                  <a:pt x="1444" y="944"/>
                </a:lnTo>
                <a:lnTo>
                  <a:pt x="1414" y="952"/>
                </a:lnTo>
                <a:lnTo>
                  <a:pt x="1381" y="954"/>
                </a:lnTo>
                <a:lnTo>
                  <a:pt x="1344" y="951"/>
                </a:lnTo>
                <a:lnTo>
                  <a:pt x="1309" y="941"/>
                </a:lnTo>
                <a:lnTo>
                  <a:pt x="1277" y="925"/>
                </a:lnTo>
                <a:lnTo>
                  <a:pt x="1249" y="904"/>
                </a:lnTo>
                <a:lnTo>
                  <a:pt x="1224" y="878"/>
                </a:lnTo>
                <a:lnTo>
                  <a:pt x="1203" y="848"/>
                </a:lnTo>
                <a:lnTo>
                  <a:pt x="1188" y="816"/>
                </a:lnTo>
                <a:lnTo>
                  <a:pt x="1179" y="779"/>
                </a:lnTo>
                <a:lnTo>
                  <a:pt x="1176" y="740"/>
                </a:lnTo>
                <a:lnTo>
                  <a:pt x="1178" y="707"/>
                </a:lnTo>
                <a:lnTo>
                  <a:pt x="1186" y="674"/>
                </a:lnTo>
                <a:lnTo>
                  <a:pt x="1198" y="644"/>
                </a:lnTo>
                <a:lnTo>
                  <a:pt x="1214" y="617"/>
                </a:lnTo>
                <a:lnTo>
                  <a:pt x="1234" y="592"/>
                </a:lnTo>
                <a:lnTo>
                  <a:pt x="1257" y="570"/>
                </a:lnTo>
                <a:lnTo>
                  <a:pt x="1283" y="553"/>
                </a:lnTo>
                <a:lnTo>
                  <a:pt x="1311" y="540"/>
                </a:lnTo>
                <a:lnTo>
                  <a:pt x="1352" y="515"/>
                </a:lnTo>
                <a:lnTo>
                  <a:pt x="1396" y="487"/>
                </a:lnTo>
                <a:lnTo>
                  <a:pt x="1444" y="458"/>
                </a:lnTo>
                <a:lnTo>
                  <a:pt x="1496" y="427"/>
                </a:lnTo>
                <a:lnTo>
                  <a:pt x="1549" y="396"/>
                </a:lnTo>
                <a:lnTo>
                  <a:pt x="1604" y="363"/>
                </a:lnTo>
                <a:lnTo>
                  <a:pt x="1660" y="329"/>
                </a:lnTo>
                <a:lnTo>
                  <a:pt x="1718" y="295"/>
                </a:lnTo>
                <a:lnTo>
                  <a:pt x="1775" y="262"/>
                </a:lnTo>
                <a:lnTo>
                  <a:pt x="1832" y="229"/>
                </a:lnTo>
                <a:lnTo>
                  <a:pt x="1887" y="197"/>
                </a:lnTo>
                <a:lnTo>
                  <a:pt x="1941" y="167"/>
                </a:lnTo>
                <a:lnTo>
                  <a:pt x="1992" y="137"/>
                </a:lnTo>
                <a:lnTo>
                  <a:pt x="2040" y="109"/>
                </a:lnTo>
                <a:lnTo>
                  <a:pt x="2085" y="84"/>
                </a:lnTo>
                <a:lnTo>
                  <a:pt x="2125" y="62"/>
                </a:lnTo>
                <a:lnTo>
                  <a:pt x="2160" y="41"/>
                </a:lnTo>
                <a:lnTo>
                  <a:pt x="2186" y="28"/>
                </a:lnTo>
                <a:lnTo>
                  <a:pt x="2211" y="17"/>
                </a:lnTo>
                <a:lnTo>
                  <a:pt x="2235" y="8"/>
                </a:lnTo>
                <a:lnTo>
                  <a:pt x="2259" y="3"/>
                </a:lnTo>
                <a:lnTo>
                  <a:pt x="228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5" name="Google Shape;7920;p64">
            <a:extLst>
              <a:ext uri="{FF2B5EF4-FFF2-40B4-BE49-F238E27FC236}">
                <a16:creationId xmlns:a16="http://schemas.microsoft.com/office/drawing/2014/main" id="{F95AC5DA-18BC-4639-92D2-1976BD34813E}"/>
              </a:ext>
            </a:extLst>
          </p:cNvPr>
          <p:cNvGrpSpPr/>
          <p:nvPr/>
        </p:nvGrpSpPr>
        <p:grpSpPr>
          <a:xfrm>
            <a:off x="590907" y="2210600"/>
            <a:ext cx="523899" cy="608942"/>
            <a:chOff x="-30345325" y="3184750"/>
            <a:chExt cx="292225" cy="291450"/>
          </a:xfrm>
          <a:solidFill>
            <a:schemeClr val="bg1"/>
          </a:solidFill>
        </p:grpSpPr>
        <p:sp>
          <p:nvSpPr>
            <p:cNvPr id="106" name="Google Shape;7921;p64">
              <a:extLst>
                <a:ext uri="{FF2B5EF4-FFF2-40B4-BE49-F238E27FC236}">
                  <a16:creationId xmlns:a16="http://schemas.microsoft.com/office/drawing/2014/main" id="{F93E83D5-9D8D-459F-B1A6-948F72259EC1}"/>
                </a:ext>
              </a:extLst>
            </p:cNvPr>
            <p:cNvSpPr/>
            <p:nvPr/>
          </p:nvSpPr>
          <p:spPr>
            <a:xfrm>
              <a:off x="-30328000" y="3184750"/>
              <a:ext cx="258375" cy="120950"/>
            </a:xfrm>
            <a:custGeom>
              <a:avLst/>
              <a:gdLst/>
              <a:ahLst/>
              <a:cxnLst/>
              <a:rect l="l" t="t" r="r" b="b"/>
              <a:pathLst>
                <a:path w="10335" h="483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" name="Google Shape;7922;p64">
              <a:extLst>
                <a:ext uri="{FF2B5EF4-FFF2-40B4-BE49-F238E27FC236}">
                  <a16:creationId xmlns:a16="http://schemas.microsoft.com/office/drawing/2014/main" id="{BCEA94F5-058F-45EF-BE96-2872D758D9DD}"/>
                </a:ext>
              </a:extLst>
            </p:cNvPr>
            <p:cNvSpPr/>
            <p:nvPr/>
          </p:nvSpPr>
          <p:spPr>
            <a:xfrm>
              <a:off x="-30310675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" name="Google Shape;7923;p64">
              <a:extLst>
                <a:ext uri="{FF2B5EF4-FFF2-40B4-BE49-F238E27FC236}">
                  <a16:creationId xmlns:a16="http://schemas.microsoft.com/office/drawing/2014/main" id="{455F301D-159E-47BD-84B9-6A30E53C8EBB}"/>
                </a:ext>
              </a:extLst>
            </p:cNvPr>
            <p:cNvSpPr/>
            <p:nvPr/>
          </p:nvSpPr>
          <p:spPr>
            <a:xfrm>
              <a:off x="-30345325" y="3408425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" name="Google Shape;7924;p64">
              <a:extLst>
                <a:ext uri="{FF2B5EF4-FFF2-40B4-BE49-F238E27FC236}">
                  <a16:creationId xmlns:a16="http://schemas.microsoft.com/office/drawing/2014/main" id="{B1AF51F3-A763-49C8-8289-63F38B19B1C3}"/>
                </a:ext>
              </a:extLst>
            </p:cNvPr>
            <p:cNvSpPr/>
            <p:nvPr/>
          </p:nvSpPr>
          <p:spPr>
            <a:xfrm>
              <a:off x="-30156300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" name="Google Shape;7925;p64">
              <a:extLst>
                <a:ext uri="{FF2B5EF4-FFF2-40B4-BE49-F238E27FC236}">
                  <a16:creationId xmlns:a16="http://schemas.microsoft.com/office/drawing/2014/main" id="{5D4A5135-DC3D-4957-8C46-4FE0383A9EA5}"/>
                </a:ext>
              </a:extLst>
            </p:cNvPr>
            <p:cNvSpPr/>
            <p:nvPr/>
          </p:nvSpPr>
          <p:spPr>
            <a:xfrm>
              <a:off x="-30190950" y="3408425"/>
              <a:ext cx="137850" cy="67775"/>
            </a:xfrm>
            <a:custGeom>
              <a:avLst/>
              <a:gdLst/>
              <a:ahLst/>
              <a:cxnLst/>
              <a:rect l="l" t="t" r="r" b="b"/>
              <a:pathLst>
                <a:path w="5514" h="2711" extrusionOk="0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1" name="Google Shape;8449;p65">
            <a:extLst>
              <a:ext uri="{FF2B5EF4-FFF2-40B4-BE49-F238E27FC236}">
                <a16:creationId xmlns:a16="http://schemas.microsoft.com/office/drawing/2014/main" id="{AD1138B2-35BF-45F7-B10B-80D52B39A76C}"/>
              </a:ext>
            </a:extLst>
          </p:cNvPr>
          <p:cNvGrpSpPr/>
          <p:nvPr/>
        </p:nvGrpSpPr>
        <p:grpSpPr>
          <a:xfrm>
            <a:off x="6345669" y="2218383"/>
            <a:ext cx="569476" cy="621544"/>
            <a:chOff x="1310075" y="3980250"/>
            <a:chExt cx="297750" cy="297525"/>
          </a:xfrm>
          <a:solidFill>
            <a:schemeClr val="bg1"/>
          </a:solidFill>
        </p:grpSpPr>
        <p:sp>
          <p:nvSpPr>
            <p:cNvPr id="112" name="Google Shape;8450;p65">
              <a:extLst>
                <a:ext uri="{FF2B5EF4-FFF2-40B4-BE49-F238E27FC236}">
                  <a16:creationId xmlns:a16="http://schemas.microsoft.com/office/drawing/2014/main" id="{84051BFB-2A7F-4E2D-9A40-BAC414497B73}"/>
                </a:ext>
              </a:extLst>
            </p:cNvPr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" name="Google Shape;8451;p65">
              <a:extLst>
                <a:ext uri="{FF2B5EF4-FFF2-40B4-BE49-F238E27FC236}">
                  <a16:creationId xmlns:a16="http://schemas.microsoft.com/office/drawing/2014/main" id="{873E0253-0DD4-459D-A10C-3AAA42F24A9F}"/>
                </a:ext>
              </a:extLst>
            </p:cNvPr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" name="Google Shape;8452;p65">
              <a:extLst>
                <a:ext uri="{FF2B5EF4-FFF2-40B4-BE49-F238E27FC236}">
                  <a16:creationId xmlns:a16="http://schemas.microsoft.com/office/drawing/2014/main" id="{5E757859-F1D6-4CA4-99EA-96562CC27C55}"/>
                </a:ext>
              </a:extLst>
            </p:cNvPr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" name="Google Shape;8453;p65">
              <a:extLst>
                <a:ext uri="{FF2B5EF4-FFF2-40B4-BE49-F238E27FC236}">
                  <a16:creationId xmlns:a16="http://schemas.microsoft.com/office/drawing/2014/main" id="{C97CD5DE-FA54-4847-A83B-C187B872BC35}"/>
                </a:ext>
              </a:extLst>
            </p:cNvPr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6" name="Google Shape;8573;p65">
            <a:extLst>
              <a:ext uri="{FF2B5EF4-FFF2-40B4-BE49-F238E27FC236}">
                <a16:creationId xmlns:a16="http://schemas.microsoft.com/office/drawing/2014/main" id="{A5D7AC3C-711E-4F3D-8655-9F249C342A5F}"/>
              </a:ext>
            </a:extLst>
          </p:cNvPr>
          <p:cNvGrpSpPr/>
          <p:nvPr/>
        </p:nvGrpSpPr>
        <p:grpSpPr>
          <a:xfrm>
            <a:off x="6330431" y="5494140"/>
            <a:ext cx="659679" cy="565102"/>
            <a:chOff x="3860400" y="3254050"/>
            <a:chExt cx="296175" cy="241825"/>
          </a:xfrm>
          <a:solidFill>
            <a:schemeClr val="bg1"/>
          </a:solidFill>
        </p:grpSpPr>
        <p:sp>
          <p:nvSpPr>
            <p:cNvPr id="117" name="Google Shape;8574;p65">
              <a:extLst>
                <a:ext uri="{FF2B5EF4-FFF2-40B4-BE49-F238E27FC236}">
                  <a16:creationId xmlns:a16="http://schemas.microsoft.com/office/drawing/2014/main" id="{686C0022-9D86-4558-9E46-A4D1ACC3977F}"/>
                </a:ext>
              </a:extLst>
            </p:cNvPr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8" name="Google Shape;8575;p65">
              <a:extLst>
                <a:ext uri="{FF2B5EF4-FFF2-40B4-BE49-F238E27FC236}">
                  <a16:creationId xmlns:a16="http://schemas.microsoft.com/office/drawing/2014/main" id="{3F1107AA-4FAF-4929-83FE-3E732696A7F1}"/>
                </a:ext>
              </a:extLst>
            </p:cNvPr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9" name="Google Shape;8576;p65">
              <a:extLst>
                <a:ext uri="{FF2B5EF4-FFF2-40B4-BE49-F238E27FC236}">
                  <a16:creationId xmlns:a16="http://schemas.microsoft.com/office/drawing/2014/main" id="{C1017CD9-A11F-4F04-97C9-3C1032BCBE20}"/>
                </a:ext>
              </a:extLst>
            </p:cNvPr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0" name="Google Shape;8577;p65">
              <a:extLst>
                <a:ext uri="{FF2B5EF4-FFF2-40B4-BE49-F238E27FC236}">
                  <a16:creationId xmlns:a16="http://schemas.microsoft.com/office/drawing/2014/main" id="{46C3D12D-26F7-4BFD-9B0B-8E56B55392B8}"/>
                </a:ext>
              </a:extLst>
            </p:cNvPr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1" name="Google Shape;8578;p65">
              <a:extLst>
                <a:ext uri="{FF2B5EF4-FFF2-40B4-BE49-F238E27FC236}">
                  <a16:creationId xmlns:a16="http://schemas.microsoft.com/office/drawing/2014/main" id="{33ABA51B-E7BA-47C6-B6DF-1E773B5B0FA6}"/>
                </a:ext>
              </a:extLst>
            </p:cNvPr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2" name="Google Shape;8579;p65">
              <a:extLst>
                <a:ext uri="{FF2B5EF4-FFF2-40B4-BE49-F238E27FC236}">
                  <a16:creationId xmlns:a16="http://schemas.microsoft.com/office/drawing/2014/main" id="{80883DD8-C5CA-4EC4-9AEF-A717DD40DD5A}"/>
                </a:ext>
              </a:extLst>
            </p:cNvPr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" name="Google Shape;8580;p65">
              <a:extLst>
                <a:ext uri="{FF2B5EF4-FFF2-40B4-BE49-F238E27FC236}">
                  <a16:creationId xmlns:a16="http://schemas.microsoft.com/office/drawing/2014/main" id="{84F0DDF3-4B66-42FA-BEDF-BE14ABDB58F1}"/>
                </a:ext>
              </a:extLst>
            </p:cNvPr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4" name="Google Shape;8556;p65">
            <a:extLst>
              <a:ext uri="{FF2B5EF4-FFF2-40B4-BE49-F238E27FC236}">
                <a16:creationId xmlns:a16="http://schemas.microsoft.com/office/drawing/2014/main" id="{5252F312-3C0F-4605-8D10-D3ACB96804F1}"/>
              </a:ext>
            </a:extLst>
          </p:cNvPr>
          <p:cNvGrpSpPr/>
          <p:nvPr/>
        </p:nvGrpSpPr>
        <p:grpSpPr>
          <a:xfrm>
            <a:off x="543172" y="3899701"/>
            <a:ext cx="586964" cy="573322"/>
            <a:chOff x="2037825" y="3254050"/>
            <a:chExt cx="296175" cy="296175"/>
          </a:xfrm>
          <a:solidFill>
            <a:schemeClr val="bg1"/>
          </a:solidFill>
        </p:grpSpPr>
        <p:sp>
          <p:nvSpPr>
            <p:cNvPr id="125" name="Google Shape;8557;p65">
              <a:extLst>
                <a:ext uri="{FF2B5EF4-FFF2-40B4-BE49-F238E27FC236}">
                  <a16:creationId xmlns:a16="http://schemas.microsoft.com/office/drawing/2014/main" id="{26E38D49-A874-4477-B92F-2E425BC05911}"/>
                </a:ext>
              </a:extLst>
            </p:cNvPr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6" name="Google Shape;8558;p65">
              <a:extLst>
                <a:ext uri="{FF2B5EF4-FFF2-40B4-BE49-F238E27FC236}">
                  <a16:creationId xmlns:a16="http://schemas.microsoft.com/office/drawing/2014/main" id="{95A7CC7C-A5E7-4D58-8F02-3F22AFB1C30A}"/>
                </a:ext>
              </a:extLst>
            </p:cNvPr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7" name="Google Shape;8559;p65">
              <a:extLst>
                <a:ext uri="{FF2B5EF4-FFF2-40B4-BE49-F238E27FC236}">
                  <a16:creationId xmlns:a16="http://schemas.microsoft.com/office/drawing/2014/main" id="{288A519B-06AB-47B5-9013-F1D4ABC63141}"/>
                </a:ext>
              </a:extLst>
            </p:cNvPr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" name="Google Shape;8560;p65">
              <a:extLst>
                <a:ext uri="{FF2B5EF4-FFF2-40B4-BE49-F238E27FC236}">
                  <a16:creationId xmlns:a16="http://schemas.microsoft.com/office/drawing/2014/main" id="{B48D473F-5B4B-40DD-9153-4FE15C673905}"/>
                </a:ext>
              </a:extLst>
            </p:cNvPr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9" name="Google Shape;8561;p65">
              <a:extLst>
                <a:ext uri="{FF2B5EF4-FFF2-40B4-BE49-F238E27FC236}">
                  <a16:creationId xmlns:a16="http://schemas.microsoft.com/office/drawing/2014/main" id="{1AC5293A-EFAA-4F66-9B22-65BBBCBEB23E}"/>
                </a:ext>
              </a:extLst>
            </p:cNvPr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0" name="Google Shape;8562;p65">
              <a:extLst>
                <a:ext uri="{FF2B5EF4-FFF2-40B4-BE49-F238E27FC236}">
                  <a16:creationId xmlns:a16="http://schemas.microsoft.com/office/drawing/2014/main" id="{BB5C298B-19D5-4E31-9031-3CACA568D469}"/>
                </a:ext>
              </a:extLst>
            </p:cNvPr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31" name="Google Shape;8320;p65">
            <a:extLst>
              <a:ext uri="{FF2B5EF4-FFF2-40B4-BE49-F238E27FC236}">
                <a16:creationId xmlns:a16="http://schemas.microsoft.com/office/drawing/2014/main" id="{2126E7BD-2836-4E48-BF62-6E3080E60810}"/>
              </a:ext>
            </a:extLst>
          </p:cNvPr>
          <p:cNvGrpSpPr/>
          <p:nvPr/>
        </p:nvGrpSpPr>
        <p:grpSpPr>
          <a:xfrm>
            <a:off x="486646" y="5506475"/>
            <a:ext cx="652931" cy="583209"/>
            <a:chOff x="580725" y="3617925"/>
            <a:chExt cx="299325" cy="297375"/>
          </a:xfrm>
          <a:solidFill>
            <a:schemeClr val="bg1"/>
          </a:solidFill>
        </p:grpSpPr>
        <p:sp>
          <p:nvSpPr>
            <p:cNvPr id="132" name="Google Shape;8321;p65">
              <a:extLst>
                <a:ext uri="{FF2B5EF4-FFF2-40B4-BE49-F238E27FC236}">
                  <a16:creationId xmlns:a16="http://schemas.microsoft.com/office/drawing/2014/main" id="{862FE942-6CC3-480D-A1A3-B2A65D746D0A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" name="Google Shape;8322;p65">
              <a:extLst>
                <a:ext uri="{FF2B5EF4-FFF2-40B4-BE49-F238E27FC236}">
                  <a16:creationId xmlns:a16="http://schemas.microsoft.com/office/drawing/2014/main" id="{C353A46D-3E7A-4F16-B945-3FF7A45B3851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4" name="Google Shape;8323;p65">
              <a:extLst>
                <a:ext uri="{FF2B5EF4-FFF2-40B4-BE49-F238E27FC236}">
                  <a16:creationId xmlns:a16="http://schemas.microsoft.com/office/drawing/2014/main" id="{B41A1602-8C09-46DB-B42B-DE38FEA93BE8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5" name="Google Shape;8324;p65">
              <a:extLst>
                <a:ext uri="{FF2B5EF4-FFF2-40B4-BE49-F238E27FC236}">
                  <a16:creationId xmlns:a16="http://schemas.microsoft.com/office/drawing/2014/main" id="{4889E317-ED20-4DE9-9E17-7B2AECD690D0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6" name="Google Shape;8325;p65">
              <a:extLst>
                <a:ext uri="{FF2B5EF4-FFF2-40B4-BE49-F238E27FC236}">
                  <a16:creationId xmlns:a16="http://schemas.microsoft.com/office/drawing/2014/main" id="{B3157FA8-09EB-4B89-B796-AB395FD593A5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59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1"/>
          <p:cNvSpPr txBox="1">
            <a:spLocks noGrp="1"/>
          </p:cNvSpPr>
          <p:nvPr>
            <p:ph type="title"/>
          </p:nvPr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ts val="3200"/>
            </a:pPr>
            <a:r>
              <a:rPr lang="en-CA" dirty="0"/>
              <a:t>CBIE MEMEBERSHIP CATEGORIES &amp; CRITERIA</a:t>
            </a:r>
            <a:endParaRPr dirty="0"/>
          </a:p>
        </p:txBody>
      </p:sp>
      <p:sp>
        <p:nvSpPr>
          <p:cNvPr id="861" name="Google Shape;861;p41"/>
          <p:cNvSpPr txBox="1"/>
          <p:nvPr/>
        </p:nvSpPr>
        <p:spPr>
          <a:xfrm>
            <a:off x="5438446" y="2345645"/>
            <a:ext cx="495689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Must be </a:t>
            </a:r>
            <a:r>
              <a:rPr lang="en-US" sz="1600" i="0" u="none" strike="noStrike" dirty="0">
                <a:solidFill>
                  <a:srgbClr val="1CBAC8"/>
                </a:solidFill>
                <a:effectLst/>
                <a:latin typeface="Raleway" panose="020B0503030101060003" pitchFamily="34" charset="0"/>
                <a:hlinkClick r:id="rId3"/>
              </a:rPr>
              <a:t>Edu-Canada brand eligible</a:t>
            </a:r>
            <a:endParaRPr lang="en-US" sz="1600" i="0" u="none" strike="noStrike" dirty="0">
              <a:solidFill>
                <a:srgbClr val="1CBAC8"/>
              </a:solidFill>
              <a:effectLst/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Must</a:t>
            </a:r>
            <a:r>
              <a:rPr lang="en-US" sz="1600" b="0" dirty="0">
                <a:solidFill>
                  <a:srgbClr val="1CBAC8"/>
                </a:solidFill>
                <a:latin typeface="Raleway" panose="020B0503030101060003" pitchFamily="34" charset="0"/>
              </a:rPr>
              <a:t> </a:t>
            </a:r>
            <a:r>
              <a:rPr lang="en-US" sz="1600" b="0" i="0" dirty="0">
                <a:effectLst/>
                <a:latin typeface="Raleway" panose="020B0503030101060003" pitchFamily="34" charset="0"/>
              </a:rPr>
              <a:t>adhere to CBIE’s </a:t>
            </a:r>
            <a:r>
              <a:rPr lang="en-US" sz="1600" dirty="0">
                <a:latin typeface="Raleway" panose="020B0503030101060003" pitchFamily="34" charset="0"/>
                <a:hlinkClick r:id="rId4"/>
              </a:rPr>
              <a:t>Code of Ethical Practice</a:t>
            </a:r>
            <a:endParaRPr lang="en-US" sz="1600" b="0" i="0" dirty="0">
              <a:effectLst/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Raleway" panose="020B0503030101060003" pitchFamily="34" charset="0"/>
              </a:rPr>
              <a:t>Pay fees based on FTEEs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R</a:t>
            </a:r>
            <a:r>
              <a:rPr lang="en-US" sz="1600" b="0" i="0" dirty="0">
                <a:effectLst/>
                <a:latin typeface="Raleway" panose="020B0503030101060003" pitchFamily="34" charset="0"/>
              </a:rPr>
              <a:t>eceive multiple votes at the Annual General Meeting, based on FTEEs</a:t>
            </a:r>
            <a:endParaRPr sz="1600" dirty="0"/>
          </a:p>
        </p:txBody>
      </p:sp>
      <p:sp>
        <p:nvSpPr>
          <p:cNvPr id="23" name="Google Shape;865;p41">
            <a:extLst>
              <a:ext uri="{FF2B5EF4-FFF2-40B4-BE49-F238E27FC236}">
                <a16:creationId xmlns:a16="http://schemas.microsoft.com/office/drawing/2014/main" id="{508FE774-E986-4E7D-8D84-73FF7A1ACDA6}"/>
              </a:ext>
            </a:extLst>
          </p:cNvPr>
          <p:cNvSpPr txBox="1"/>
          <p:nvPr/>
        </p:nvSpPr>
        <p:spPr>
          <a:xfrm>
            <a:off x="1838539" y="2353536"/>
            <a:ext cx="31220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Institutional Members</a:t>
            </a:r>
          </a:p>
          <a:p>
            <a:pPr algn="r"/>
            <a:r>
              <a:rPr lang="en-US" sz="1600" b="1" dirty="0">
                <a:solidFill>
                  <a:schemeClr val="accent5"/>
                </a:solidFill>
                <a:latin typeface="Raleway"/>
              </a:rPr>
              <a:t>Canadian publicly funded higher education institutions and school boards </a:t>
            </a:r>
          </a:p>
          <a:p>
            <a:endParaRPr sz="1000" dirty="0"/>
          </a:p>
        </p:txBody>
      </p:sp>
      <p:sp>
        <p:nvSpPr>
          <p:cNvPr id="26" name="Google Shape;861;p41">
            <a:extLst>
              <a:ext uri="{FF2B5EF4-FFF2-40B4-BE49-F238E27FC236}">
                <a16:creationId xmlns:a16="http://schemas.microsoft.com/office/drawing/2014/main" id="{87515630-3CD9-42F1-98B1-67BE58B7CB6F}"/>
              </a:ext>
            </a:extLst>
          </p:cNvPr>
          <p:cNvSpPr txBox="1"/>
          <p:nvPr/>
        </p:nvSpPr>
        <p:spPr>
          <a:xfrm>
            <a:off x="5438446" y="4283595"/>
            <a:ext cx="495689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Must be </a:t>
            </a:r>
            <a:r>
              <a:rPr lang="en-US" sz="1600" i="0" u="none" strike="noStrike" dirty="0">
                <a:solidFill>
                  <a:srgbClr val="1CBAC8"/>
                </a:solidFill>
                <a:effectLst/>
                <a:latin typeface="Raleway" panose="020B0503030101060003" pitchFamily="34" charset="0"/>
                <a:hlinkClick r:id="rId3"/>
              </a:rPr>
              <a:t>Edu-Canada brand eligible</a:t>
            </a:r>
            <a:endParaRPr lang="en-US" sz="1600" i="0" u="none" strike="noStrike" dirty="0">
              <a:solidFill>
                <a:srgbClr val="1CBAC8"/>
              </a:solidFill>
              <a:effectLst/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Must</a:t>
            </a:r>
            <a:r>
              <a:rPr lang="en-US" sz="1600" b="0" dirty="0">
                <a:solidFill>
                  <a:srgbClr val="1CBAC8"/>
                </a:solidFill>
                <a:latin typeface="Raleway" panose="020B0503030101060003" pitchFamily="34" charset="0"/>
              </a:rPr>
              <a:t> </a:t>
            </a:r>
            <a:r>
              <a:rPr lang="en-US" sz="1600" b="0" i="0" dirty="0">
                <a:effectLst/>
                <a:latin typeface="Raleway" panose="020B0503030101060003" pitchFamily="34" charset="0"/>
              </a:rPr>
              <a:t>adhere to CBIE’s </a:t>
            </a:r>
            <a:r>
              <a:rPr lang="en-US" sz="1600" dirty="0">
                <a:latin typeface="Raleway" panose="020B0503030101060003" pitchFamily="34" charset="0"/>
                <a:hlinkClick r:id="rId4"/>
              </a:rPr>
              <a:t>Code of Ethical Practice</a:t>
            </a:r>
            <a:endParaRPr lang="en-US" sz="1600" b="0" i="0" dirty="0">
              <a:effectLst/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Raleway" panose="020B0503030101060003" pitchFamily="34" charset="0"/>
              </a:rPr>
              <a:t>Pay fees based on FTEEs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 pitchFamily="34" charset="0"/>
              </a:rPr>
              <a:t>R</a:t>
            </a:r>
            <a:r>
              <a:rPr lang="en-US" sz="1600" b="0" i="0" dirty="0">
                <a:effectLst/>
                <a:latin typeface="Raleway" panose="020B0503030101060003" pitchFamily="34" charset="0"/>
              </a:rPr>
              <a:t>eceive one vote at the Annual General Meeting</a:t>
            </a:r>
            <a:endParaRPr sz="1600" dirty="0"/>
          </a:p>
        </p:txBody>
      </p:sp>
      <p:sp>
        <p:nvSpPr>
          <p:cNvPr id="29" name="Google Shape;1003;p44">
            <a:extLst>
              <a:ext uri="{FF2B5EF4-FFF2-40B4-BE49-F238E27FC236}">
                <a16:creationId xmlns:a16="http://schemas.microsoft.com/office/drawing/2014/main" id="{5A2680E5-CD48-4939-95CA-553F24A184FB}"/>
              </a:ext>
            </a:extLst>
          </p:cNvPr>
          <p:cNvSpPr/>
          <p:nvPr/>
        </p:nvSpPr>
        <p:spPr>
          <a:xfrm>
            <a:off x="5152491" y="2353535"/>
            <a:ext cx="45719" cy="1116603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01426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" name="Google Shape;865;p41">
            <a:extLst>
              <a:ext uri="{FF2B5EF4-FFF2-40B4-BE49-F238E27FC236}">
                <a16:creationId xmlns:a16="http://schemas.microsoft.com/office/drawing/2014/main" id="{8D16B626-C7D2-4EE9-85B6-7532967C15AC}"/>
              </a:ext>
            </a:extLst>
          </p:cNvPr>
          <p:cNvSpPr txBox="1"/>
          <p:nvPr/>
        </p:nvSpPr>
        <p:spPr>
          <a:xfrm>
            <a:off x="1791371" y="4230579"/>
            <a:ext cx="31692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Associate Members</a:t>
            </a:r>
          </a:p>
          <a:p>
            <a:pPr algn="r"/>
            <a:r>
              <a:rPr lang="en-US" sz="1600" b="1" dirty="0">
                <a:solidFill>
                  <a:schemeClr val="accent5"/>
                </a:solidFill>
                <a:latin typeface="Raleway"/>
              </a:rPr>
              <a:t>Canadian language schools, private K-12 schools and private higher education institutions </a:t>
            </a:r>
          </a:p>
          <a:p>
            <a:pPr algn="r"/>
            <a:endParaRPr sz="1000" dirty="0"/>
          </a:p>
        </p:txBody>
      </p:sp>
      <p:sp>
        <p:nvSpPr>
          <p:cNvPr id="31" name="Google Shape;1003;p44">
            <a:extLst>
              <a:ext uri="{FF2B5EF4-FFF2-40B4-BE49-F238E27FC236}">
                <a16:creationId xmlns:a16="http://schemas.microsoft.com/office/drawing/2014/main" id="{43088EE9-131D-4D7A-9FE2-7E5E317FB327}"/>
              </a:ext>
            </a:extLst>
          </p:cNvPr>
          <p:cNvSpPr/>
          <p:nvPr/>
        </p:nvSpPr>
        <p:spPr>
          <a:xfrm>
            <a:off x="5152490" y="4230579"/>
            <a:ext cx="45719" cy="1116603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01426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"/>
          <p:cNvSpPr txBox="1">
            <a:spLocks noGrp="1"/>
          </p:cNvSpPr>
          <p:nvPr>
            <p:ph type="sldNum" idx="12"/>
          </p:nvPr>
        </p:nvSpPr>
        <p:spPr>
          <a:xfrm>
            <a:off x="9085384" y="6463214"/>
            <a:ext cx="2743200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2B97661-3E5E-4F99-92D1-75D5EF90BEA4}"/>
              </a:ext>
            </a:extLst>
          </p:cNvPr>
          <p:cNvSpPr txBox="1">
            <a:spLocks/>
          </p:cNvSpPr>
          <p:nvPr/>
        </p:nvSpPr>
        <p:spPr>
          <a:xfrm>
            <a:off x="363416" y="365131"/>
            <a:ext cx="11465168" cy="9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CBIE MEMBERSHIP FEES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F25BFD-2A80-4C27-A065-EA4DFC153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33433"/>
              </p:ext>
            </p:extLst>
          </p:nvPr>
        </p:nvGraphicFramePr>
        <p:xfrm>
          <a:off x="1843087" y="2881201"/>
          <a:ext cx="8505825" cy="3467713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820883">
                  <a:extLst>
                    <a:ext uri="{9D8B030D-6E8A-4147-A177-3AD203B41FA5}">
                      <a16:colId xmlns:a16="http://schemas.microsoft.com/office/drawing/2014/main" val="3334972865"/>
                    </a:ext>
                  </a:extLst>
                </a:gridCol>
                <a:gridCol w="2211610">
                  <a:extLst>
                    <a:ext uri="{9D8B030D-6E8A-4147-A177-3AD203B41FA5}">
                      <a16:colId xmlns:a16="http://schemas.microsoft.com/office/drawing/2014/main" val="604502913"/>
                    </a:ext>
                  </a:extLst>
                </a:gridCol>
                <a:gridCol w="3473332">
                  <a:extLst>
                    <a:ext uri="{9D8B030D-6E8A-4147-A177-3AD203B41FA5}">
                      <a16:colId xmlns:a16="http://schemas.microsoft.com/office/drawing/2014/main" val="1098908782"/>
                    </a:ext>
                  </a:extLst>
                </a:gridCol>
              </a:tblGrid>
              <a:tr h="459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Merriweather" panose="00000500000000000000" pitchFamily="50" charset="0"/>
                        </a:rPr>
                        <a:t>Categories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Merriweather" panose="00000500000000000000" pitchFamily="50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b="1">
                          <a:solidFill>
                            <a:schemeClr val="bg1"/>
                          </a:solidFill>
                          <a:effectLst/>
                          <a:latin typeface="Merriweather" panose="00000500000000000000" pitchFamily="50" charset="0"/>
                        </a:rPr>
                        <a:t>Institutional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Merriweather" panose="00000500000000000000" pitchFamily="50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b="1" dirty="0">
                          <a:solidFill>
                            <a:schemeClr val="bg1"/>
                          </a:solidFill>
                          <a:effectLst/>
                          <a:latin typeface="Merriweather" panose="00000500000000000000" pitchFamily="50" charset="0"/>
                        </a:rPr>
                        <a:t>Associate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Merriweather" panose="00000500000000000000" pitchFamily="50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654003"/>
                  </a:ext>
                </a:extLst>
              </a:tr>
              <a:tr h="751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Up to 5,000 FTEE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$5,000 (3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$4,500 (1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20963"/>
                  </a:ext>
                </a:extLst>
              </a:tr>
              <a:tr h="751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CA" sz="1800">
                          <a:effectLst/>
                          <a:latin typeface="Raleway" panose="020B0503030101060003" pitchFamily="34" charset="0"/>
                        </a:rPr>
                        <a:t>5,001 to 10,000 FTEE</a:t>
                      </a:r>
                      <a:endParaRPr lang="en-CA" sz="180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$7,500 (4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$7,000 (1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843033"/>
                  </a:ext>
                </a:extLst>
              </a:tr>
              <a:tr h="751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CA" sz="1800">
                          <a:effectLst/>
                          <a:latin typeface="Raleway" panose="020B0503030101060003" pitchFamily="34" charset="0"/>
                        </a:rPr>
                        <a:t>10,001 to 25,000+ FTEE</a:t>
                      </a:r>
                      <a:endParaRPr lang="en-CA" sz="180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>
                          <a:effectLst/>
                          <a:latin typeface="Raleway" panose="020B0503030101060003" pitchFamily="34" charset="0"/>
                        </a:rPr>
                        <a:t>$10,000 (5 Votes)</a:t>
                      </a:r>
                      <a:endParaRPr lang="en-CA" sz="180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$9,500 (1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269229"/>
                  </a:ext>
                </a:extLst>
              </a:tr>
              <a:tr h="751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CA" sz="1800">
                          <a:effectLst/>
                          <a:latin typeface="Raleway" panose="020B0503030101060003" pitchFamily="34" charset="0"/>
                        </a:rPr>
                        <a:t>School Boards</a:t>
                      </a:r>
                      <a:endParaRPr lang="en-CA" sz="180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>
                          <a:effectLst/>
                          <a:latin typeface="Raleway" panose="020B0503030101060003" pitchFamily="34" charset="0"/>
                        </a:rPr>
                        <a:t>$1,500 (2 Votes)</a:t>
                      </a:r>
                      <a:endParaRPr lang="en-CA" sz="180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800" dirty="0">
                          <a:effectLst/>
                          <a:latin typeface="Raleway" panose="020B0503030101060003" pitchFamily="34" charset="0"/>
                        </a:rPr>
                        <a:t>$1,500 (1 Votes)</a:t>
                      </a:r>
                      <a:endParaRPr lang="en-CA" sz="1800" dirty="0">
                        <a:effectLst/>
                        <a:latin typeface="Raleway" panose="020B0503030101060003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353803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69F467B-6F26-4A1B-9A2A-9BE71DE54626}"/>
              </a:ext>
            </a:extLst>
          </p:cNvPr>
          <p:cNvSpPr txBox="1"/>
          <p:nvPr/>
        </p:nvSpPr>
        <p:spPr>
          <a:xfrm>
            <a:off x="2612194" y="1666944"/>
            <a:ext cx="6473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CA" sz="1600" dirty="0">
                <a:effectLst/>
                <a:highlight>
                  <a:srgbClr val="FFFFFF"/>
                </a:highlight>
                <a:latin typeface="Raleway" panose="020B0503030101060003" pitchFamily="34" charset="0"/>
                <a:ea typeface="Avenir"/>
                <a:cs typeface="Avenir"/>
              </a:rPr>
              <a:t>Member categories (except school boards) are based on full-time equivalent enrolment (FTEE), which is the total of full-time enrolment plus part-time prorated to full-time equivalent. </a:t>
            </a:r>
            <a:endParaRPr lang="en-CA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2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347C5622-ABD3-452E-81F2-F071526A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53" y="1087910"/>
            <a:ext cx="4468699" cy="1444275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486E6C-CC0F-4A78-9548-64CC6BEC3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713" y="2552615"/>
            <a:ext cx="4097779" cy="2853103"/>
          </a:xfrm>
        </p:spPr>
        <p:txBody>
          <a:bodyPr wrap="square" anchor="t">
            <a:normAutofit/>
          </a:bodyPr>
          <a:lstStyle/>
          <a:p>
            <a:pPr marL="57148" indent="0">
              <a:buNone/>
            </a:pPr>
            <a:r>
              <a:rPr lang="en-US" sz="2000" b="0" dirty="0">
                <a:effectLst/>
                <a:latin typeface="Raleway" panose="020B0503030101060003" pitchFamily="34" charset="0"/>
              </a:rPr>
              <a:t>Our team is available to answer any questions you may have about these upcoming changes. We invite you to email us at </a:t>
            </a:r>
            <a:r>
              <a:rPr lang="en-US" sz="2000" b="0" dirty="0">
                <a:effectLst/>
                <a:latin typeface="Raleway" panose="020B0503030101060003" pitchFamily="34" charset="0"/>
                <a:hlinkClick r:id="rId2"/>
              </a:rPr>
              <a:t>members-membres@cbie.ca</a:t>
            </a:r>
            <a:r>
              <a:rPr lang="en-US" sz="2000" b="0" dirty="0">
                <a:effectLst/>
                <a:latin typeface="Raleway" panose="020B0503030101060003" pitchFamily="34" charset="0"/>
              </a:rPr>
              <a:t>.</a:t>
            </a:r>
          </a:p>
          <a:p>
            <a:pPr marL="57148" indent="0">
              <a:buNone/>
            </a:pPr>
            <a:endParaRPr lang="en-CA" sz="2000" dirty="0">
              <a:latin typeface="Raleway" panose="020B0503030101060003" pitchFamily="34" charset="0"/>
            </a:endParaRPr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BC1C275-533B-4889-BB48-4FFAABAB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06862"/>
            <a:ext cx="5467458" cy="14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56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1426A"/>
      </a:dk1>
      <a:lt1>
        <a:srgbClr val="FFFFFF"/>
      </a:lt1>
      <a:dk2>
        <a:srgbClr val="5B6770"/>
      </a:dk2>
      <a:lt2>
        <a:srgbClr val="FFFFFF"/>
      </a:lt2>
      <a:accent1>
        <a:srgbClr val="01426A"/>
      </a:accent1>
      <a:accent2>
        <a:srgbClr val="FFC72C"/>
      </a:accent2>
      <a:accent3>
        <a:srgbClr val="33393F"/>
      </a:accent3>
      <a:accent4>
        <a:srgbClr val="0099B2"/>
      </a:accent4>
      <a:accent5>
        <a:srgbClr val="007096"/>
      </a:accent5>
      <a:accent6>
        <a:srgbClr val="00263E"/>
      </a:accent6>
      <a:hlink>
        <a:srgbClr val="0099B2"/>
      </a:hlink>
      <a:folHlink>
        <a:srgbClr val="D543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98b697be734473ba7f798896bd48ca8 xmlns="62af1aee-a096-4f11-9d46-ef8d51407091">
      <Terms xmlns="http://schemas.microsoft.com/office/infopath/2007/PartnerControls"/>
    </a98b697be734473ba7f798896bd48ca8>
    <TaxCatchAll xmlns="62af1aee-a096-4f11-9d46-ef8d51407091">
      <Value>458</Value>
    </TaxCatchAll>
    <RoutingRuleDescription xmlns="http://schemas.microsoft.com/sharepoint/v3" xsi:nil="true"/>
    <f82507262ef3459b957df0d48b7ec158 xmlns="62af1aee-a096-4f11-9d46-ef8d51407091">
      <Terms xmlns="http://schemas.microsoft.com/office/infopath/2007/PartnerControls"/>
    </f82507262ef3459b957df0d48b7ec158>
    <j825b55cff814b73a63a06a30989b500 xmlns="62af1aee-a096-4f11-9d46-ef8d514070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2019</TermName>
          <TermId xmlns="http://schemas.microsoft.com/office/infopath/2007/PartnerControls">9077d7a3-6fca-49d6-a832-ac88e25577c9</TermId>
        </TermInfo>
      </Terms>
    </j825b55cff814b73a63a06a30989b500>
    <_dlc_DocId xmlns="62af1aee-a096-4f11-9d46-ef8d51407091">S6TZAXQJ7FDY-148-47</_dlc_DocId>
    <_dlc_DocIdUrl xmlns="62af1aee-a096-4f11-9d46-ef8d51407091">
      <Url>https://insite.cbie.ca/corp/_layouts/15/DocIdRedir.aspx?ID=S6TZAXQJ7FDY-148-47</Url>
      <Description>S6TZAXQJ7FDY-148-47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20B797CA7D04183524AA2080769C8" ma:contentTypeVersion="10" ma:contentTypeDescription="Create a new document." ma:contentTypeScope="" ma:versionID="240b3788b622ef62f601d6b05fd348cd">
  <xsd:schema xmlns:xsd="http://www.w3.org/2001/XMLSchema" xmlns:xs="http://www.w3.org/2001/XMLSchema" xmlns:p="http://schemas.microsoft.com/office/2006/metadata/properties" xmlns:ns1="http://schemas.microsoft.com/sharepoint/v3" xmlns:ns2="62af1aee-a096-4f11-9d46-ef8d51407091" targetNamespace="http://schemas.microsoft.com/office/2006/metadata/properties" ma:root="true" ma:fieldsID="1c40f665306169c998db701989056287" ns1:_="" ns2:_="">
    <xsd:import namespace="http://schemas.microsoft.com/sharepoint/v3"/>
    <xsd:import namespace="62af1aee-a096-4f11-9d46-ef8d514070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j825b55cff814b73a63a06a30989b500" minOccurs="0"/>
                <xsd:element ref="ns2:TaxCatchAll" minOccurs="0"/>
                <xsd:element ref="ns2:TaxCatchAllLabel" minOccurs="0"/>
                <xsd:element ref="ns1:RoutingRuleDescription" minOccurs="0"/>
                <xsd:element ref="ns2:a98b697be734473ba7f798896bd48ca8" minOccurs="0"/>
                <xsd:element ref="ns2:f82507262ef3459b957df0d48b7ec15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5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af1aee-a096-4f11-9d46-ef8d514070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j825b55cff814b73a63a06a30989b500" ma:index="12" nillable="true" ma:taxonomy="true" ma:internalName="j825b55cff814b73a63a06a30989b500" ma:taxonomyFieldName="Year" ma:displayName="Year" ma:default="458;#2019|9077d7a3-6fca-49d6-a832-ac88e25577c9" ma:fieldId="{3825b55c-ff81-4b73-a63a-06a30989b500}" ma:sspId="763bbe26-999a-4365-abe1-1c53971d0c5c" ma:termSetId="0d3b34e1-1673-49d3-a6b2-f868e0bd06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fe96533b-c64b-4c8a-87fc-e49ad9e35624}" ma:internalName="TaxCatchAll" ma:showField="CatchAllData" ma:web="62af1aee-a096-4f11-9d46-ef8d51407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description="" ma:hidden="true" ma:list="{fe96533b-c64b-4c8a-87fc-e49ad9e35624}" ma:internalName="TaxCatchAllLabel" ma:readOnly="true" ma:showField="CatchAllDataLabel" ma:web="62af1aee-a096-4f11-9d46-ef8d51407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98b697be734473ba7f798896bd48ca8" ma:index="17" nillable="true" ma:taxonomy="true" ma:internalName="a98b697be734473ba7f798896bd48ca8" ma:taxonomyFieldName="Month" ma:displayName="Month" ma:default="" ma:fieldId="{a98b697b-e734-473b-a7f7-98896bd48ca8}" ma:sspId="763bbe26-999a-4365-abe1-1c53971d0c5c" ma:termSetId="78f8673b-0eb9-4731-8822-575d214f31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82507262ef3459b957df0d48b7ec158" ma:index="19" nillable="true" ma:taxonomy="true" ma:internalName="f82507262ef3459b957df0d48b7ec158" ma:taxonomyFieldName="CBIE_x0020_Department" ma:displayName="CBIE Department" ma:default="" ma:fieldId="{f8250726-2ef3-459b-957d-f0d48b7ec158}" ma:sspId="763bbe26-999a-4365-abe1-1c53971d0c5c" ma:termSetId="1dfa4505-6d7a-4b05-a200-8b70da0f4e7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AA2D19-66B2-4A24-B2F8-7236C6D73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954D96-52EB-48B7-8007-30D2049967C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5F71D51-E4EC-424C-8B2F-1F731E0F0F4D}">
  <ds:schemaRefs>
    <ds:schemaRef ds:uri="62af1aee-a096-4f11-9d46-ef8d51407091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0FD3794-7778-42CE-9F44-12D31D464C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af1aee-a096-4f11-9d46-ef8d51407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748</Words>
  <Application>Microsoft Office PowerPoint</Application>
  <PresentationFormat>Widescreen</PresentationFormat>
  <Paragraphs>83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Merriweather</vt:lpstr>
      <vt:lpstr>Raleway</vt:lpstr>
      <vt:lpstr>Office Theme</vt:lpstr>
      <vt:lpstr>The Canadian Bureau for International Education Membership 2021     </vt:lpstr>
      <vt:lpstr>ABOUT CBIE MEMBERSHIP</vt:lpstr>
      <vt:lpstr>NEW MEMBERSHIP BENEFITS IN 2021!</vt:lpstr>
      <vt:lpstr> CBIE MEMBERSHIP BENEFITS  </vt:lpstr>
      <vt:lpstr>CBIE MEMEBERSHIP CATEGORIES &amp; CRITERIA</vt:lpstr>
      <vt:lpstr>PowerPoint Presentation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Melissa Payne</dc:creator>
  <cp:lastModifiedBy>Melissa Payne</cp:lastModifiedBy>
  <cp:revision>103</cp:revision>
  <dcterms:created xsi:type="dcterms:W3CDTF">2019-07-02T21:02:27Z</dcterms:created>
  <dcterms:modified xsi:type="dcterms:W3CDTF">2021-03-11T15:01:39Z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0x010100E4E20B797CA7D04183524AA2080769C8</vt:lpwstr>
  </property>
  <property fmtid="{D5CDD505-2E9C-101B-9397-08002B2CF9AE}" pid="3" name="_dlc_DocIdItemGuid">
    <vt:lpwstr>ba0b5bfc-670b-4539-b0fb-360782c66bf8</vt:lpwstr>
  </property>
  <property fmtid="{D5CDD505-2E9C-101B-9397-08002B2CF9AE}" pid="4" name="CBIE Department">
    <vt:lpwstr/>
  </property>
  <property fmtid="{D5CDD505-2E9C-101B-9397-08002B2CF9AE}" pid="5" name="Year">
    <vt:lpwstr>458;#2019|9077d7a3-6fca-49d6-a832-ac88e25577c9</vt:lpwstr>
  </property>
  <property fmtid="{D5CDD505-2E9C-101B-9397-08002B2CF9AE}" pid="6" name="Month">
    <vt:lpwstr/>
  </property>
</Properties>
</file>