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4" r:id="rId3"/>
    <p:sldId id="259" r:id="rId4"/>
    <p:sldId id="305" r:id="rId5"/>
    <p:sldId id="260" r:id="rId6"/>
    <p:sldId id="306"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5" r:id="rId21"/>
    <p:sldId id="274" r:id="rId22"/>
    <p:sldId id="276" r:id="rId23"/>
    <p:sldId id="277" r:id="rId24"/>
    <p:sldId id="278" r:id="rId25"/>
    <p:sldId id="293" r:id="rId26"/>
    <p:sldId id="294" r:id="rId27"/>
    <p:sldId id="295" r:id="rId28"/>
    <p:sldId id="299" r:id="rId29"/>
    <p:sldId id="300" r:id="rId30"/>
    <p:sldId id="296" r:id="rId31"/>
    <p:sldId id="297" r:id="rId32"/>
    <p:sldId id="307" r:id="rId33"/>
    <p:sldId id="302" r:id="rId34"/>
    <p:sldId id="303" r:id="rId35"/>
    <p:sldId id="280" r:id="rId36"/>
    <p:sldId id="281" r:id="rId37"/>
    <p:sldId id="282" r:id="rId38"/>
    <p:sldId id="279" r:id="rId39"/>
    <p:sldId id="283" r:id="rId40"/>
    <p:sldId id="284" r:id="rId41"/>
    <p:sldId id="285" r:id="rId42"/>
    <p:sldId id="286" r:id="rId43"/>
    <p:sldId id="301" r:id="rId44"/>
    <p:sldId id="287" r:id="rId45"/>
    <p:sldId id="288" r:id="rId46"/>
    <p:sldId id="289" r:id="rId47"/>
    <p:sldId id="290" r:id="rId48"/>
    <p:sldId id="291" r:id="rId49"/>
    <p:sldId id="292" r:id="rId50"/>
    <p:sldId id="308" r:id="rId51"/>
    <p:sldId id="316" r:id="rId52"/>
    <p:sldId id="311" r:id="rId53"/>
    <p:sldId id="317" r:id="rId54"/>
    <p:sldId id="309" r:id="rId55"/>
    <p:sldId id="318" r:id="rId56"/>
    <p:sldId id="312" r:id="rId57"/>
    <p:sldId id="310" r:id="rId58"/>
    <p:sldId id="319" r:id="rId59"/>
    <p:sldId id="313" r:id="rId60"/>
    <p:sldId id="320" r:id="rId61"/>
    <p:sldId id="315" r:id="rId62"/>
    <p:sldId id="321" r:id="rId63"/>
    <p:sldId id="322" r:id="rId64"/>
    <p:sldId id="325" r:id="rId65"/>
    <p:sldId id="323" r:id="rId66"/>
    <p:sldId id="324" r:id="rId67"/>
    <p:sldId id="326" r:id="rId68"/>
    <p:sldId id="327" r:id="rId69"/>
    <p:sldId id="258" r:id="rId7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2874" autoAdjust="0"/>
  </p:normalViewPr>
  <p:slideViewPr>
    <p:cSldViewPr>
      <p:cViewPr varScale="1">
        <p:scale>
          <a:sx n="71" d="100"/>
          <a:sy n="71" d="100"/>
        </p:scale>
        <p:origin x="127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DC8D7B-DCE4-4E39-8DBC-7D39E67245A9}"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fr-CA"/>
        </a:p>
      </dgm:t>
    </dgm:pt>
    <dgm:pt modelId="{CADB8423-0F09-45E8-A3C5-9EED5720E607}">
      <dgm:prSet phldrT="[Texte]"/>
      <dgm:spPr/>
      <dgm:t>
        <a:bodyPr/>
        <a:lstStyle/>
        <a:p>
          <a:r>
            <a:rPr lang="fr-CA" dirty="0" smtClean="0"/>
            <a:t>Formation continue éducation</a:t>
          </a:r>
          <a:endParaRPr lang="fr-CA" dirty="0"/>
        </a:p>
      </dgm:t>
    </dgm:pt>
    <dgm:pt modelId="{6D752619-23A3-4A14-A712-AE8A90E27708}" type="parTrans" cxnId="{011147ED-C65F-4949-B01B-8F1B90490087}">
      <dgm:prSet/>
      <dgm:spPr/>
      <dgm:t>
        <a:bodyPr/>
        <a:lstStyle/>
        <a:p>
          <a:endParaRPr lang="fr-CA"/>
        </a:p>
      </dgm:t>
    </dgm:pt>
    <dgm:pt modelId="{9470A7EA-21D8-4DDF-A19A-98E2E4AAEFE2}" type="sibTrans" cxnId="{011147ED-C65F-4949-B01B-8F1B90490087}">
      <dgm:prSet/>
      <dgm:spPr/>
      <dgm:t>
        <a:bodyPr/>
        <a:lstStyle/>
        <a:p>
          <a:endParaRPr lang="fr-CA"/>
        </a:p>
      </dgm:t>
    </dgm:pt>
    <dgm:pt modelId="{259BB90C-40BC-4BFA-8C17-9E4E1FAA68D2}">
      <dgm:prSet phldrT="[Texte]"/>
      <dgm:spPr/>
      <dgm:t>
        <a:bodyPr/>
        <a:lstStyle/>
        <a:p>
          <a:r>
            <a:rPr lang="fr-CA" dirty="0" smtClean="0"/>
            <a:t>1ère cohorte</a:t>
          </a:r>
          <a:endParaRPr lang="fr-CA" dirty="0"/>
        </a:p>
      </dgm:t>
    </dgm:pt>
    <dgm:pt modelId="{27424A5E-6963-4938-9FC3-01AE6D70BE72}" type="parTrans" cxnId="{3DC8E31F-BEAD-46AE-88B2-6C2150C18707}">
      <dgm:prSet/>
      <dgm:spPr/>
      <dgm:t>
        <a:bodyPr/>
        <a:lstStyle/>
        <a:p>
          <a:endParaRPr lang="fr-CA"/>
        </a:p>
      </dgm:t>
    </dgm:pt>
    <dgm:pt modelId="{0A924A74-5820-443E-9071-ADA6AD619F65}" type="sibTrans" cxnId="{3DC8E31F-BEAD-46AE-88B2-6C2150C18707}">
      <dgm:prSet/>
      <dgm:spPr/>
      <dgm:t>
        <a:bodyPr/>
        <a:lstStyle/>
        <a:p>
          <a:endParaRPr lang="fr-CA"/>
        </a:p>
      </dgm:t>
    </dgm:pt>
    <dgm:pt modelId="{8339E9DC-31EC-4D01-9415-13D3B59BDB1A}">
      <dgm:prSet phldrT="[Texte]"/>
      <dgm:spPr/>
      <dgm:t>
        <a:bodyPr/>
        <a:lstStyle/>
        <a:p>
          <a:r>
            <a:rPr lang="fr-CA" dirty="0" smtClean="0"/>
            <a:t>2</a:t>
          </a:r>
          <a:r>
            <a:rPr lang="fr-CA" baseline="30000" dirty="0" smtClean="0"/>
            <a:t>e</a:t>
          </a:r>
          <a:r>
            <a:rPr lang="fr-CA" dirty="0" smtClean="0"/>
            <a:t> cohorte </a:t>
          </a:r>
          <a:endParaRPr lang="fr-CA" dirty="0"/>
        </a:p>
      </dgm:t>
    </dgm:pt>
    <dgm:pt modelId="{304385BB-DB56-4936-A6AF-0DA05061712D}" type="parTrans" cxnId="{CDED8695-0E4B-4158-952C-2505532A35E5}">
      <dgm:prSet/>
      <dgm:spPr/>
      <dgm:t>
        <a:bodyPr/>
        <a:lstStyle/>
        <a:p>
          <a:endParaRPr lang="fr-CA"/>
        </a:p>
      </dgm:t>
    </dgm:pt>
    <dgm:pt modelId="{0C95D47C-34BC-4FE6-B319-9CEE43EF65FF}" type="sibTrans" cxnId="{CDED8695-0E4B-4158-952C-2505532A35E5}">
      <dgm:prSet/>
      <dgm:spPr/>
      <dgm:t>
        <a:bodyPr/>
        <a:lstStyle/>
        <a:p>
          <a:endParaRPr lang="fr-CA"/>
        </a:p>
      </dgm:t>
    </dgm:pt>
    <dgm:pt modelId="{75355EA6-C10D-45BB-8378-DFBB60563B86}">
      <dgm:prSet phldrT="[Texte]"/>
      <dgm:spPr/>
      <dgm:t>
        <a:bodyPr/>
        <a:lstStyle/>
        <a:p>
          <a:r>
            <a:rPr lang="fr-CA" dirty="0" smtClean="0"/>
            <a:t>Maîtrise en éducation</a:t>
          </a:r>
          <a:endParaRPr lang="fr-CA" dirty="0"/>
        </a:p>
      </dgm:t>
    </dgm:pt>
    <dgm:pt modelId="{16950CC0-1AFD-4FAA-A94D-4A486CA8E93D}" type="parTrans" cxnId="{7E0D8E7A-C625-47E2-8782-CA35CD21A3E4}">
      <dgm:prSet/>
      <dgm:spPr/>
      <dgm:t>
        <a:bodyPr/>
        <a:lstStyle/>
        <a:p>
          <a:endParaRPr lang="fr-CA"/>
        </a:p>
      </dgm:t>
    </dgm:pt>
    <dgm:pt modelId="{883C0D72-E86E-4015-A271-9395437ACF7B}" type="sibTrans" cxnId="{7E0D8E7A-C625-47E2-8782-CA35CD21A3E4}">
      <dgm:prSet/>
      <dgm:spPr/>
      <dgm:t>
        <a:bodyPr/>
        <a:lstStyle/>
        <a:p>
          <a:endParaRPr lang="fr-CA"/>
        </a:p>
      </dgm:t>
    </dgm:pt>
    <dgm:pt modelId="{BA6B111A-6A3C-45A4-B7EC-B55F9D4A3D67}">
      <dgm:prSet phldrT="[Texte]"/>
      <dgm:spPr/>
      <dgm:t>
        <a:bodyPr/>
        <a:lstStyle/>
        <a:p>
          <a:r>
            <a:rPr lang="fr-CA" dirty="0" smtClean="0"/>
            <a:t> une cohorte </a:t>
          </a:r>
          <a:endParaRPr lang="fr-CA" dirty="0"/>
        </a:p>
      </dgm:t>
    </dgm:pt>
    <dgm:pt modelId="{E1839ABA-D9AA-4277-A4A0-CBEB42425370}" type="parTrans" cxnId="{17A9A68B-1143-4A6E-ACCE-D44B6D9AC772}">
      <dgm:prSet/>
      <dgm:spPr/>
      <dgm:t>
        <a:bodyPr/>
        <a:lstStyle/>
        <a:p>
          <a:endParaRPr lang="fr-CA"/>
        </a:p>
      </dgm:t>
    </dgm:pt>
    <dgm:pt modelId="{37C3890D-8B91-4372-B400-DEF1C1EA0697}" type="sibTrans" cxnId="{17A9A68B-1143-4A6E-ACCE-D44B6D9AC772}">
      <dgm:prSet/>
      <dgm:spPr/>
      <dgm:t>
        <a:bodyPr/>
        <a:lstStyle/>
        <a:p>
          <a:endParaRPr lang="fr-CA"/>
        </a:p>
      </dgm:t>
    </dgm:pt>
    <dgm:pt modelId="{63376CE1-05A1-436C-A0BF-461F8E6CD7A1}">
      <dgm:prSet phldrT="[Texte]"/>
      <dgm:spPr/>
      <dgm:t>
        <a:bodyPr/>
        <a:lstStyle/>
        <a:p>
          <a:r>
            <a:rPr lang="fr-CA" dirty="0" smtClean="0"/>
            <a:t> ÉNS-UÉH</a:t>
          </a:r>
          <a:endParaRPr lang="fr-CA" dirty="0"/>
        </a:p>
      </dgm:t>
    </dgm:pt>
    <dgm:pt modelId="{1C82286D-06BD-4B87-9A9A-A6C1A34FFB6E}" type="parTrans" cxnId="{CF37365C-CB22-4FA4-871F-8E3A62274E24}">
      <dgm:prSet/>
      <dgm:spPr/>
      <dgm:t>
        <a:bodyPr/>
        <a:lstStyle/>
        <a:p>
          <a:endParaRPr lang="fr-CA"/>
        </a:p>
      </dgm:t>
    </dgm:pt>
    <dgm:pt modelId="{963F6472-5761-4306-914B-ED287F8A76C0}" type="sibTrans" cxnId="{CF37365C-CB22-4FA4-871F-8E3A62274E24}">
      <dgm:prSet/>
      <dgm:spPr/>
      <dgm:t>
        <a:bodyPr/>
        <a:lstStyle/>
        <a:p>
          <a:endParaRPr lang="fr-CA"/>
        </a:p>
      </dgm:t>
    </dgm:pt>
    <dgm:pt modelId="{D189B0EC-854C-4C56-B936-2948ECD4CCDE}" type="pres">
      <dgm:prSet presAssocID="{8DDC8D7B-DCE4-4E39-8DBC-7D39E67245A9}" presName="Name0" presStyleCnt="0">
        <dgm:presLayoutVars>
          <dgm:dir/>
          <dgm:animLvl val="lvl"/>
          <dgm:resizeHandles/>
        </dgm:presLayoutVars>
      </dgm:prSet>
      <dgm:spPr/>
      <dgm:t>
        <a:bodyPr/>
        <a:lstStyle/>
        <a:p>
          <a:endParaRPr lang="fr-CA"/>
        </a:p>
      </dgm:t>
    </dgm:pt>
    <dgm:pt modelId="{F9830C04-9AEB-4D07-95BB-09E4F703FC03}" type="pres">
      <dgm:prSet presAssocID="{CADB8423-0F09-45E8-A3C5-9EED5720E607}" presName="linNode" presStyleCnt="0"/>
      <dgm:spPr/>
    </dgm:pt>
    <dgm:pt modelId="{AF326A38-1DAA-4075-87EA-20889E62740E}" type="pres">
      <dgm:prSet presAssocID="{CADB8423-0F09-45E8-A3C5-9EED5720E607}" presName="parentShp" presStyleLbl="node1" presStyleIdx="0" presStyleCnt="2">
        <dgm:presLayoutVars>
          <dgm:bulletEnabled val="1"/>
        </dgm:presLayoutVars>
      </dgm:prSet>
      <dgm:spPr/>
      <dgm:t>
        <a:bodyPr/>
        <a:lstStyle/>
        <a:p>
          <a:endParaRPr lang="fr-CA"/>
        </a:p>
      </dgm:t>
    </dgm:pt>
    <dgm:pt modelId="{44F3D392-E459-413F-BED8-D50730B59426}" type="pres">
      <dgm:prSet presAssocID="{CADB8423-0F09-45E8-A3C5-9EED5720E607}" presName="childShp" presStyleLbl="bgAccFollowNode1" presStyleIdx="0" presStyleCnt="2">
        <dgm:presLayoutVars>
          <dgm:bulletEnabled val="1"/>
        </dgm:presLayoutVars>
      </dgm:prSet>
      <dgm:spPr/>
      <dgm:t>
        <a:bodyPr/>
        <a:lstStyle/>
        <a:p>
          <a:endParaRPr lang="fr-CA"/>
        </a:p>
      </dgm:t>
    </dgm:pt>
    <dgm:pt modelId="{5352BE70-816B-499C-88AB-7914CDAE57A3}" type="pres">
      <dgm:prSet presAssocID="{9470A7EA-21D8-4DDF-A19A-98E2E4AAEFE2}" presName="spacing" presStyleCnt="0"/>
      <dgm:spPr/>
    </dgm:pt>
    <dgm:pt modelId="{241AE29C-2642-45B8-952F-363CD9CB1067}" type="pres">
      <dgm:prSet presAssocID="{75355EA6-C10D-45BB-8378-DFBB60563B86}" presName="linNode" presStyleCnt="0"/>
      <dgm:spPr/>
    </dgm:pt>
    <dgm:pt modelId="{DCBA1C09-41DD-4D59-9458-415A6467E4FD}" type="pres">
      <dgm:prSet presAssocID="{75355EA6-C10D-45BB-8378-DFBB60563B86}" presName="parentShp" presStyleLbl="node1" presStyleIdx="1" presStyleCnt="2" custLinFactNeighborX="772" custLinFactNeighborY="-7468">
        <dgm:presLayoutVars>
          <dgm:bulletEnabled val="1"/>
        </dgm:presLayoutVars>
      </dgm:prSet>
      <dgm:spPr/>
      <dgm:t>
        <a:bodyPr/>
        <a:lstStyle/>
        <a:p>
          <a:endParaRPr lang="fr-CA"/>
        </a:p>
      </dgm:t>
    </dgm:pt>
    <dgm:pt modelId="{6D2AB3B7-35C5-4992-9BE3-0D31228C45FC}" type="pres">
      <dgm:prSet presAssocID="{75355EA6-C10D-45BB-8378-DFBB60563B86}" presName="childShp" presStyleLbl="bgAccFollowNode1" presStyleIdx="1" presStyleCnt="2">
        <dgm:presLayoutVars>
          <dgm:bulletEnabled val="1"/>
        </dgm:presLayoutVars>
      </dgm:prSet>
      <dgm:spPr/>
      <dgm:t>
        <a:bodyPr/>
        <a:lstStyle/>
        <a:p>
          <a:endParaRPr lang="fr-CA"/>
        </a:p>
      </dgm:t>
    </dgm:pt>
  </dgm:ptLst>
  <dgm:cxnLst>
    <dgm:cxn modelId="{7E0D8E7A-C625-47E2-8782-CA35CD21A3E4}" srcId="{8DDC8D7B-DCE4-4E39-8DBC-7D39E67245A9}" destId="{75355EA6-C10D-45BB-8378-DFBB60563B86}" srcOrd="1" destOrd="0" parTransId="{16950CC0-1AFD-4FAA-A94D-4A486CA8E93D}" sibTransId="{883C0D72-E86E-4015-A271-9395437ACF7B}"/>
    <dgm:cxn modelId="{75A6F3C9-7D44-46AB-A562-7EC5A5D6F919}" type="presOf" srcId="{CADB8423-0F09-45E8-A3C5-9EED5720E607}" destId="{AF326A38-1DAA-4075-87EA-20889E62740E}" srcOrd="0" destOrd="0" presId="urn:microsoft.com/office/officeart/2005/8/layout/vList6"/>
    <dgm:cxn modelId="{CDED8695-0E4B-4158-952C-2505532A35E5}" srcId="{CADB8423-0F09-45E8-A3C5-9EED5720E607}" destId="{8339E9DC-31EC-4D01-9415-13D3B59BDB1A}" srcOrd="1" destOrd="0" parTransId="{304385BB-DB56-4936-A6AF-0DA05061712D}" sibTransId="{0C95D47C-34BC-4FE6-B319-9CEE43EF65FF}"/>
    <dgm:cxn modelId="{CF37365C-CB22-4FA4-871F-8E3A62274E24}" srcId="{75355EA6-C10D-45BB-8378-DFBB60563B86}" destId="{63376CE1-05A1-436C-A0BF-461F8E6CD7A1}" srcOrd="1" destOrd="0" parTransId="{1C82286D-06BD-4B87-9A9A-A6C1A34FFB6E}" sibTransId="{963F6472-5761-4306-914B-ED287F8A76C0}"/>
    <dgm:cxn modelId="{40BF46F4-997F-442C-A182-CAD7B8AB89E3}" type="presOf" srcId="{8339E9DC-31EC-4D01-9415-13D3B59BDB1A}" destId="{44F3D392-E459-413F-BED8-D50730B59426}" srcOrd="0" destOrd="1" presId="urn:microsoft.com/office/officeart/2005/8/layout/vList6"/>
    <dgm:cxn modelId="{B160AC64-4430-440A-8E16-D2BE316C005F}" type="presOf" srcId="{259BB90C-40BC-4BFA-8C17-9E4E1FAA68D2}" destId="{44F3D392-E459-413F-BED8-D50730B59426}" srcOrd="0" destOrd="0" presId="urn:microsoft.com/office/officeart/2005/8/layout/vList6"/>
    <dgm:cxn modelId="{AE742298-5C67-4078-AE54-B49F488A2D15}" type="presOf" srcId="{63376CE1-05A1-436C-A0BF-461F8E6CD7A1}" destId="{6D2AB3B7-35C5-4992-9BE3-0D31228C45FC}" srcOrd="0" destOrd="1" presId="urn:microsoft.com/office/officeart/2005/8/layout/vList6"/>
    <dgm:cxn modelId="{3DC8E31F-BEAD-46AE-88B2-6C2150C18707}" srcId="{CADB8423-0F09-45E8-A3C5-9EED5720E607}" destId="{259BB90C-40BC-4BFA-8C17-9E4E1FAA68D2}" srcOrd="0" destOrd="0" parTransId="{27424A5E-6963-4938-9FC3-01AE6D70BE72}" sibTransId="{0A924A74-5820-443E-9071-ADA6AD619F65}"/>
    <dgm:cxn modelId="{333106F5-80CD-4AD6-B0B2-41915D27673B}" type="presOf" srcId="{BA6B111A-6A3C-45A4-B7EC-B55F9D4A3D67}" destId="{6D2AB3B7-35C5-4992-9BE3-0D31228C45FC}" srcOrd="0" destOrd="0" presId="urn:microsoft.com/office/officeart/2005/8/layout/vList6"/>
    <dgm:cxn modelId="{AB0282B5-EA62-4106-A6BD-9DE761B633A5}" type="presOf" srcId="{8DDC8D7B-DCE4-4E39-8DBC-7D39E67245A9}" destId="{D189B0EC-854C-4C56-B936-2948ECD4CCDE}" srcOrd="0" destOrd="0" presId="urn:microsoft.com/office/officeart/2005/8/layout/vList6"/>
    <dgm:cxn modelId="{011147ED-C65F-4949-B01B-8F1B90490087}" srcId="{8DDC8D7B-DCE4-4E39-8DBC-7D39E67245A9}" destId="{CADB8423-0F09-45E8-A3C5-9EED5720E607}" srcOrd="0" destOrd="0" parTransId="{6D752619-23A3-4A14-A712-AE8A90E27708}" sibTransId="{9470A7EA-21D8-4DDF-A19A-98E2E4AAEFE2}"/>
    <dgm:cxn modelId="{86C847BD-15FD-4F80-83C0-1E21EFE3C295}" type="presOf" srcId="{75355EA6-C10D-45BB-8378-DFBB60563B86}" destId="{DCBA1C09-41DD-4D59-9458-415A6467E4FD}" srcOrd="0" destOrd="0" presId="urn:microsoft.com/office/officeart/2005/8/layout/vList6"/>
    <dgm:cxn modelId="{17A9A68B-1143-4A6E-ACCE-D44B6D9AC772}" srcId="{75355EA6-C10D-45BB-8378-DFBB60563B86}" destId="{BA6B111A-6A3C-45A4-B7EC-B55F9D4A3D67}" srcOrd="0" destOrd="0" parTransId="{E1839ABA-D9AA-4277-A4A0-CBEB42425370}" sibTransId="{37C3890D-8B91-4372-B400-DEF1C1EA0697}"/>
    <dgm:cxn modelId="{781AEF99-9F8C-4686-A32D-40C4E2BE483C}" type="presParOf" srcId="{D189B0EC-854C-4C56-B936-2948ECD4CCDE}" destId="{F9830C04-9AEB-4D07-95BB-09E4F703FC03}" srcOrd="0" destOrd="0" presId="urn:microsoft.com/office/officeart/2005/8/layout/vList6"/>
    <dgm:cxn modelId="{A2417CD7-1A26-4167-B6DD-33B74EC2CC2F}" type="presParOf" srcId="{F9830C04-9AEB-4D07-95BB-09E4F703FC03}" destId="{AF326A38-1DAA-4075-87EA-20889E62740E}" srcOrd="0" destOrd="0" presId="urn:microsoft.com/office/officeart/2005/8/layout/vList6"/>
    <dgm:cxn modelId="{594DC55B-4456-4E4E-AC65-76F67C8CD053}" type="presParOf" srcId="{F9830C04-9AEB-4D07-95BB-09E4F703FC03}" destId="{44F3D392-E459-413F-BED8-D50730B59426}" srcOrd="1" destOrd="0" presId="urn:microsoft.com/office/officeart/2005/8/layout/vList6"/>
    <dgm:cxn modelId="{B189E5D8-5CD4-4DFA-A887-199D08D03598}" type="presParOf" srcId="{D189B0EC-854C-4C56-B936-2948ECD4CCDE}" destId="{5352BE70-816B-499C-88AB-7914CDAE57A3}" srcOrd="1" destOrd="0" presId="urn:microsoft.com/office/officeart/2005/8/layout/vList6"/>
    <dgm:cxn modelId="{0AF8F62B-694C-4321-9BF2-0349ADECD525}" type="presParOf" srcId="{D189B0EC-854C-4C56-B936-2948ECD4CCDE}" destId="{241AE29C-2642-45B8-952F-363CD9CB1067}" srcOrd="2" destOrd="0" presId="urn:microsoft.com/office/officeart/2005/8/layout/vList6"/>
    <dgm:cxn modelId="{461506A7-C2BA-4952-9FC6-4EE4CA5873D0}" type="presParOf" srcId="{241AE29C-2642-45B8-952F-363CD9CB1067}" destId="{DCBA1C09-41DD-4D59-9458-415A6467E4FD}" srcOrd="0" destOrd="0" presId="urn:microsoft.com/office/officeart/2005/8/layout/vList6"/>
    <dgm:cxn modelId="{A02DAF32-4226-4019-9620-3147C52DDB72}" type="presParOf" srcId="{241AE29C-2642-45B8-952F-363CD9CB1067}" destId="{6D2AB3B7-35C5-4992-9BE3-0D31228C45FC}"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3B7CCA-9A37-46AA-A10A-63BAC895E43B}" type="doc">
      <dgm:prSet loTypeId="urn:microsoft.com/office/officeart/2009/layout/ReverseList" loCatId="relationship" qsTypeId="urn:microsoft.com/office/officeart/2005/8/quickstyle/simple1" qsCatId="simple" csTypeId="urn:microsoft.com/office/officeart/2005/8/colors/accent1_2" csCatId="accent1" phldr="1"/>
      <dgm:spPr/>
      <dgm:t>
        <a:bodyPr/>
        <a:lstStyle/>
        <a:p>
          <a:endParaRPr lang="fr-CA"/>
        </a:p>
      </dgm:t>
    </dgm:pt>
    <dgm:pt modelId="{BABB1D60-6DB7-47AD-9D2A-F8624388CD3E}">
      <dgm:prSet phldrT="[Texte]"/>
      <dgm:spPr/>
      <dgm:t>
        <a:bodyPr/>
        <a:lstStyle/>
        <a:p>
          <a:r>
            <a:rPr lang="fr-CA" dirty="0" smtClean="0"/>
            <a:t>Formation en pédagogie </a:t>
          </a:r>
          <a:endParaRPr lang="fr-CA" dirty="0"/>
        </a:p>
      </dgm:t>
    </dgm:pt>
    <dgm:pt modelId="{B7025F5B-8412-4A5A-A690-09905E93A1B7}" type="parTrans" cxnId="{BE4EBABB-EE8C-4212-B298-8315BC0FA9EC}">
      <dgm:prSet/>
      <dgm:spPr/>
      <dgm:t>
        <a:bodyPr/>
        <a:lstStyle/>
        <a:p>
          <a:endParaRPr lang="fr-CA"/>
        </a:p>
      </dgm:t>
    </dgm:pt>
    <dgm:pt modelId="{40E3A6BE-354C-4F92-8871-69C0E863CE7A}" type="sibTrans" cxnId="{BE4EBABB-EE8C-4212-B298-8315BC0FA9EC}">
      <dgm:prSet/>
      <dgm:spPr/>
      <dgm:t>
        <a:bodyPr/>
        <a:lstStyle/>
        <a:p>
          <a:endParaRPr lang="fr-CA"/>
        </a:p>
      </dgm:t>
    </dgm:pt>
    <dgm:pt modelId="{192E36F6-CAD0-403B-8737-D8B86CA8ED0E}">
      <dgm:prSet phldrT="[Texte]"/>
      <dgm:spPr/>
      <dgm:t>
        <a:bodyPr/>
        <a:lstStyle/>
        <a:p>
          <a:r>
            <a:rPr lang="fr-CA" dirty="0" smtClean="0"/>
            <a:t>Formation en français écrit et oral</a:t>
          </a:r>
          <a:endParaRPr lang="fr-CA" dirty="0"/>
        </a:p>
      </dgm:t>
    </dgm:pt>
    <dgm:pt modelId="{5E5F760C-2492-406A-94AE-77674EFAD89F}" type="parTrans" cxnId="{8915D2B4-E1B2-478B-BF93-5AF160697D8F}">
      <dgm:prSet/>
      <dgm:spPr/>
      <dgm:t>
        <a:bodyPr/>
        <a:lstStyle/>
        <a:p>
          <a:endParaRPr lang="fr-CA"/>
        </a:p>
      </dgm:t>
    </dgm:pt>
    <dgm:pt modelId="{F10545EF-AB3D-4FDB-82C6-108454A402A5}" type="sibTrans" cxnId="{8915D2B4-E1B2-478B-BF93-5AF160697D8F}">
      <dgm:prSet/>
      <dgm:spPr/>
      <dgm:t>
        <a:bodyPr/>
        <a:lstStyle/>
        <a:p>
          <a:endParaRPr lang="fr-CA"/>
        </a:p>
      </dgm:t>
    </dgm:pt>
    <dgm:pt modelId="{2E89174B-74A5-4D30-A04E-CAAF716C014A}" type="pres">
      <dgm:prSet presAssocID="{6F3B7CCA-9A37-46AA-A10A-63BAC895E43B}" presName="Name0" presStyleCnt="0">
        <dgm:presLayoutVars>
          <dgm:chMax val="2"/>
          <dgm:chPref val="2"/>
          <dgm:animLvl val="lvl"/>
        </dgm:presLayoutVars>
      </dgm:prSet>
      <dgm:spPr/>
      <dgm:t>
        <a:bodyPr/>
        <a:lstStyle/>
        <a:p>
          <a:endParaRPr lang="fr-CA"/>
        </a:p>
      </dgm:t>
    </dgm:pt>
    <dgm:pt modelId="{C44CEE19-0A01-47AF-B9A0-47D5D5FD9AF8}" type="pres">
      <dgm:prSet presAssocID="{6F3B7CCA-9A37-46AA-A10A-63BAC895E43B}" presName="LeftText" presStyleLbl="revTx" presStyleIdx="0" presStyleCnt="0">
        <dgm:presLayoutVars>
          <dgm:bulletEnabled val="1"/>
        </dgm:presLayoutVars>
      </dgm:prSet>
      <dgm:spPr/>
      <dgm:t>
        <a:bodyPr/>
        <a:lstStyle/>
        <a:p>
          <a:endParaRPr lang="fr-CA"/>
        </a:p>
      </dgm:t>
    </dgm:pt>
    <dgm:pt modelId="{AA7FFD85-4A33-405D-8667-42ABC63EF22A}" type="pres">
      <dgm:prSet presAssocID="{6F3B7CCA-9A37-46AA-A10A-63BAC895E43B}" presName="LeftNode" presStyleLbl="bgImgPlace1" presStyleIdx="0" presStyleCnt="2">
        <dgm:presLayoutVars>
          <dgm:chMax val="2"/>
          <dgm:chPref val="2"/>
        </dgm:presLayoutVars>
      </dgm:prSet>
      <dgm:spPr/>
      <dgm:t>
        <a:bodyPr/>
        <a:lstStyle/>
        <a:p>
          <a:endParaRPr lang="fr-CA"/>
        </a:p>
      </dgm:t>
    </dgm:pt>
    <dgm:pt modelId="{7964BD6B-A375-4323-85AE-06B1DF9A02E6}" type="pres">
      <dgm:prSet presAssocID="{6F3B7CCA-9A37-46AA-A10A-63BAC895E43B}" presName="RightText" presStyleLbl="revTx" presStyleIdx="0" presStyleCnt="0">
        <dgm:presLayoutVars>
          <dgm:bulletEnabled val="1"/>
        </dgm:presLayoutVars>
      </dgm:prSet>
      <dgm:spPr/>
      <dgm:t>
        <a:bodyPr/>
        <a:lstStyle/>
        <a:p>
          <a:endParaRPr lang="fr-CA"/>
        </a:p>
      </dgm:t>
    </dgm:pt>
    <dgm:pt modelId="{F578C35B-2CF7-4DAA-AF96-D9B0CAA9C5F0}" type="pres">
      <dgm:prSet presAssocID="{6F3B7CCA-9A37-46AA-A10A-63BAC895E43B}" presName="RightNode" presStyleLbl="bgImgPlace1" presStyleIdx="1" presStyleCnt="2">
        <dgm:presLayoutVars>
          <dgm:chMax val="0"/>
          <dgm:chPref val="0"/>
        </dgm:presLayoutVars>
      </dgm:prSet>
      <dgm:spPr/>
      <dgm:t>
        <a:bodyPr/>
        <a:lstStyle/>
        <a:p>
          <a:endParaRPr lang="fr-CA"/>
        </a:p>
      </dgm:t>
    </dgm:pt>
    <dgm:pt modelId="{7805BBDE-E1D9-4B24-A8CE-52B2417D3D5F}" type="pres">
      <dgm:prSet presAssocID="{6F3B7CCA-9A37-46AA-A10A-63BAC895E43B}" presName="TopArrow" presStyleLbl="node1" presStyleIdx="0" presStyleCnt="2"/>
      <dgm:spPr/>
    </dgm:pt>
    <dgm:pt modelId="{6FF88794-F2B8-4D8A-AA69-71F8CD3DF945}" type="pres">
      <dgm:prSet presAssocID="{6F3B7CCA-9A37-46AA-A10A-63BAC895E43B}" presName="BottomArrow" presStyleLbl="node1" presStyleIdx="1" presStyleCnt="2"/>
      <dgm:spPr/>
    </dgm:pt>
  </dgm:ptLst>
  <dgm:cxnLst>
    <dgm:cxn modelId="{D71A7C01-4F4A-43E1-B4E5-54F223593EA3}" type="presOf" srcId="{BABB1D60-6DB7-47AD-9D2A-F8624388CD3E}" destId="{AA7FFD85-4A33-405D-8667-42ABC63EF22A}" srcOrd="1" destOrd="0" presId="urn:microsoft.com/office/officeart/2009/layout/ReverseList"/>
    <dgm:cxn modelId="{8586CE4C-BF71-4995-A930-E1FFC6176F3F}" type="presOf" srcId="{BABB1D60-6DB7-47AD-9D2A-F8624388CD3E}" destId="{C44CEE19-0A01-47AF-B9A0-47D5D5FD9AF8}" srcOrd="0" destOrd="0" presId="urn:microsoft.com/office/officeart/2009/layout/ReverseList"/>
    <dgm:cxn modelId="{8915D2B4-E1B2-478B-BF93-5AF160697D8F}" srcId="{6F3B7CCA-9A37-46AA-A10A-63BAC895E43B}" destId="{192E36F6-CAD0-403B-8737-D8B86CA8ED0E}" srcOrd="1" destOrd="0" parTransId="{5E5F760C-2492-406A-94AE-77674EFAD89F}" sibTransId="{F10545EF-AB3D-4FDB-82C6-108454A402A5}"/>
    <dgm:cxn modelId="{55C51CE7-D53B-424A-981F-D15D2907CA83}" type="presOf" srcId="{192E36F6-CAD0-403B-8737-D8B86CA8ED0E}" destId="{7964BD6B-A375-4323-85AE-06B1DF9A02E6}" srcOrd="0" destOrd="0" presId="urn:microsoft.com/office/officeart/2009/layout/ReverseList"/>
    <dgm:cxn modelId="{BE4EBABB-EE8C-4212-B298-8315BC0FA9EC}" srcId="{6F3B7CCA-9A37-46AA-A10A-63BAC895E43B}" destId="{BABB1D60-6DB7-47AD-9D2A-F8624388CD3E}" srcOrd="0" destOrd="0" parTransId="{B7025F5B-8412-4A5A-A690-09905E93A1B7}" sibTransId="{40E3A6BE-354C-4F92-8871-69C0E863CE7A}"/>
    <dgm:cxn modelId="{AE73E19D-59B7-4047-A9E5-3058DB859A0E}" type="presOf" srcId="{192E36F6-CAD0-403B-8737-D8B86CA8ED0E}" destId="{F578C35B-2CF7-4DAA-AF96-D9B0CAA9C5F0}" srcOrd="1" destOrd="0" presId="urn:microsoft.com/office/officeart/2009/layout/ReverseList"/>
    <dgm:cxn modelId="{53958B97-9FFD-4CB3-8A94-DB403C4022A7}" type="presOf" srcId="{6F3B7CCA-9A37-46AA-A10A-63BAC895E43B}" destId="{2E89174B-74A5-4D30-A04E-CAAF716C014A}" srcOrd="0" destOrd="0" presId="urn:microsoft.com/office/officeart/2009/layout/ReverseList"/>
    <dgm:cxn modelId="{ADACACD6-4769-48B8-950E-3BC4473CA7AD}" type="presParOf" srcId="{2E89174B-74A5-4D30-A04E-CAAF716C014A}" destId="{C44CEE19-0A01-47AF-B9A0-47D5D5FD9AF8}" srcOrd="0" destOrd="0" presId="urn:microsoft.com/office/officeart/2009/layout/ReverseList"/>
    <dgm:cxn modelId="{961DFEB4-D818-41A0-8F7D-9A94F1285E85}" type="presParOf" srcId="{2E89174B-74A5-4D30-A04E-CAAF716C014A}" destId="{AA7FFD85-4A33-405D-8667-42ABC63EF22A}" srcOrd="1" destOrd="0" presId="urn:microsoft.com/office/officeart/2009/layout/ReverseList"/>
    <dgm:cxn modelId="{B9BCA40C-3A5A-4582-A4A6-E5FE720DBF53}" type="presParOf" srcId="{2E89174B-74A5-4D30-A04E-CAAF716C014A}" destId="{7964BD6B-A375-4323-85AE-06B1DF9A02E6}" srcOrd="2" destOrd="0" presId="urn:microsoft.com/office/officeart/2009/layout/ReverseList"/>
    <dgm:cxn modelId="{F6429158-AB08-4255-8457-60C5BFC41435}" type="presParOf" srcId="{2E89174B-74A5-4D30-A04E-CAAF716C014A}" destId="{F578C35B-2CF7-4DAA-AF96-D9B0CAA9C5F0}" srcOrd="3" destOrd="0" presId="urn:microsoft.com/office/officeart/2009/layout/ReverseList"/>
    <dgm:cxn modelId="{9FA0605D-0F9E-4286-B8C4-02AC188E0C17}" type="presParOf" srcId="{2E89174B-74A5-4D30-A04E-CAAF716C014A}" destId="{7805BBDE-E1D9-4B24-A8CE-52B2417D3D5F}" srcOrd="4" destOrd="0" presId="urn:microsoft.com/office/officeart/2009/layout/ReverseList"/>
    <dgm:cxn modelId="{5C089E86-EE63-4779-8D48-60798C481268}" type="presParOf" srcId="{2E89174B-74A5-4D30-A04E-CAAF716C014A}" destId="{6FF88794-F2B8-4D8A-AA69-71F8CD3DF945}" srcOrd="5"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6E6A4F7-B1C6-4187-ABA8-C212F5664687}" type="doc">
      <dgm:prSet loTypeId="urn:microsoft.com/office/officeart/2005/8/layout/venn1" loCatId="relationship" qsTypeId="urn:microsoft.com/office/officeart/2005/8/quickstyle/simple1" qsCatId="simple" csTypeId="urn:microsoft.com/office/officeart/2005/8/colors/accent1_2" csCatId="accent1" phldr="1"/>
      <dgm:spPr/>
    </dgm:pt>
    <dgm:pt modelId="{B15E6A89-AC07-4A2B-9471-E50E5172E4D7}" type="pres">
      <dgm:prSet presAssocID="{16E6A4F7-B1C6-4187-ABA8-C212F5664687}" presName="compositeShape" presStyleCnt="0">
        <dgm:presLayoutVars>
          <dgm:chMax val="7"/>
          <dgm:dir/>
          <dgm:resizeHandles val="exact"/>
        </dgm:presLayoutVars>
      </dgm:prSet>
      <dgm:spPr/>
    </dgm:pt>
  </dgm:ptLst>
  <dgm:cxnLst>
    <dgm:cxn modelId="{283FC64B-9113-4FD5-BC29-B8709F6E07EB}" type="presOf" srcId="{16E6A4F7-B1C6-4187-ABA8-C212F5664687}" destId="{B15E6A89-AC07-4A2B-9471-E50E5172E4D7}"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F30D60F-69CC-4478-9B49-72CB8D500B45}" type="doc">
      <dgm:prSet loTypeId="urn:microsoft.com/office/officeart/2005/8/layout/venn1" loCatId="relationship" qsTypeId="urn:microsoft.com/office/officeart/2005/8/quickstyle/simple1" qsCatId="simple" csTypeId="urn:microsoft.com/office/officeart/2005/8/colors/accent1_2" csCatId="accent1" phldr="1"/>
      <dgm:spPr/>
    </dgm:pt>
    <dgm:pt modelId="{D22F3375-1C49-48D8-B5CB-0E10B96E2F9A}">
      <dgm:prSet phldrT="[Texte]"/>
      <dgm:spPr/>
      <dgm:t>
        <a:bodyPr/>
        <a:lstStyle/>
        <a:p>
          <a:r>
            <a:rPr lang="fr-CA" dirty="0" smtClean="0"/>
            <a:t>CSV</a:t>
          </a:r>
          <a:endParaRPr lang="fr-CA" dirty="0"/>
        </a:p>
      </dgm:t>
    </dgm:pt>
    <dgm:pt modelId="{DE7A12BA-2DB8-49FB-B644-34532EE42E0F}" type="parTrans" cxnId="{E0F1600C-6A57-4D5F-9BD5-C5D57440D639}">
      <dgm:prSet/>
      <dgm:spPr/>
      <dgm:t>
        <a:bodyPr/>
        <a:lstStyle/>
        <a:p>
          <a:endParaRPr lang="fr-CA"/>
        </a:p>
      </dgm:t>
    </dgm:pt>
    <dgm:pt modelId="{C13A2554-E552-4581-A7DE-607DB6CEC52E}" type="sibTrans" cxnId="{E0F1600C-6A57-4D5F-9BD5-C5D57440D639}">
      <dgm:prSet/>
      <dgm:spPr/>
      <dgm:t>
        <a:bodyPr/>
        <a:lstStyle/>
        <a:p>
          <a:endParaRPr lang="fr-CA"/>
        </a:p>
      </dgm:t>
    </dgm:pt>
    <dgm:pt modelId="{54DC6539-BFC7-4888-B056-B43E70A56114}">
      <dgm:prSet phldrT="[Texte]"/>
      <dgm:spPr/>
      <dgm:t>
        <a:bodyPr/>
        <a:lstStyle/>
        <a:p>
          <a:r>
            <a:rPr lang="fr-CA" smtClean="0"/>
            <a:t>UQAC</a:t>
          </a:r>
          <a:endParaRPr lang="fr-CA" dirty="0"/>
        </a:p>
      </dgm:t>
    </dgm:pt>
    <dgm:pt modelId="{27A2176F-BD65-4606-A917-6B6EFA22FDBF}" type="parTrans" cxnId="{55CC29CE-CA61-495C-932C-0325BB95F41A}">
      <dgm:prSet/>
      <dgm:spPr/>
      <dgm:t>
        <a:bodyPr/>
        <a:lstStyle/>
        <a:p>
          <a:endParaRPr lang="fr-CA"/>
        </a:p>
      </dgm:t>
    </dgm:pt>
    <dgm:pt modelId="{B272B04E-3362-4732-94C2-90D3E5BEEF8B}" type="sibTrans" cxnId="{55CC29CE-CA61-495C-932C-0325BB95F41A}">
      <dgm:prSet/>
      <dgm:spPr/>
      <dgm:t>
        <a:bodyPr/>
        <a:lstStyle/>
        <a:p>
          <a:endParaRPr lang="fr-CA"/>
        </a:p>
      </dgm:t>
    </dgm:pt>
    <dgm:pt modelId="{B8AB1EFE-4776-4741-9F4A-EBFCE26BB686}">
      <dgm:prSet phldrT="[Texte]"/>
      <dgm:spPr/>
      <dgm:t>
        <a:bodyPr/>
        <a:lstStyle/>
        <a:p>
          <a:r>
            <a:rPr lang="fr-CA" dirty="0" smtClean="0"/>
            <a:t>UÉH</a:t>
          </a:r>
          <a:endParaRPr lang="fr-CA" dirty="0"/>
        </a:p>
      </dgm:t>
    </dgm:pt>
    <dgm:pt modelId="{92909D49-0681-4639-8DE3-36A7CB54AEC0}" type="parTrans" cxnId="{80ED66E6-BB9A-4EC1-9448-93DDBC2100B9}">
      <dgm:prSet/>
      <dgm:spPr/>
      <dgm:t>
        <a:bodyPr/>
        <a:lstStyle/>
        <a:p>
          <a:endParaRPr lang="fr-CA"/>
        </a:p>
      </dgm:t>
    </dgm:pt>
    <dgm:pt modelId="{FFDF47CA-9C86-4C61-BCBB-D1DD4062B950}" type="sibTrans" cxnId="{80ED66E6-BB9A-4EC1-9448-93DDBC2100B9}">
      <dgm:prSet/>
      <dgm:spPr/>
      <dgm:t>
        <a:bodyPr/>
        <a:lstStyle/>
        <a:p>
          <a:endParaRPr lang="fr-CA"/>
        </a:p>
      </dgm:t>
    </dgm:pt>
    <dgm:pt modelId="{AB993E81-EA55-45AA-B130-D1A10BB565D7}" type="pres">
      <dgm:prSet presAssocID="{7F30D60F-69CC-4478-9B49-72CB8D500B45}" presName="compositeShape" presStyleCnt="0">
        <dgm:presLayoutVars>
          <dgm:chMax val="7"/>
          <dgm:dir/>
          <dgm:resizeHandles val="exact"/>
        </dgm:presLayoutVars>
      </dgm:prSet>
      <dgm:spPr/>
    </dgm:pt>
    <dgm:pt modelId="{1C8704E4-C00E-49F3-831A-83EEEB8A4CC4}" type="pres">
      <dgm:prSet presAssocID="{D22F3375-1C49-48D8-B5CB-0E10B96E2F9A}" presName="circ1" presStyleLbl="vennNode1" presStyleIdx="0" presStyleCnt="3"/>
      <dgm:spPr/>
      <dgm:t>
        <a:bodyPr/>
        <a:lstStyle/>
        <a:p>
          <a:endParaRPr lang="fr-CA"/>
        </a:p>
      </dgm:t>
    </dgm:pt>
    <dgm:pt modelId="{D60278D4-C538-42F2-9097-D2BB254BC4F3}" type="pres">
      <dgm:prSet presAssocID="{D22F3375-1C49-48D8-B5CB-0E10B96E2F9A}" presName="circ1Tx" presStyleLbl="revTx" presStyleIdx="0" presStyleCnt="0">
        <dgm:presLayoutVars>
          <dgm:chMax val="0"/>
          <dgm:chPref val="0"/>
          <dgm:bulletEnabled val="1"/>
        </dgm:presLayoutVars>
      </dgm:prSet>
      <dgm:spPr/>
      <dgm:t>
        <a:bodyPr/>
        <a:lstStyle/>
        <a:p>
          <a:endParaRPr lang="fr-CA"/>
        </a:p>
      </dgm:t>
    </dgm:pt>
    <dgm:pt modelId="{34BF7245-77E5-40C1-BA19-B027676BBD9A}" type="pres">
      <dgm:prSet presAssocID="{54DC6539-BFC7-4888-B056-B43E70A56114}" presName="circ2" presStyleLbl="vennNode1" presStyleIdx="1" presStyleCnt="3"/>
      <dgm:spPr/>
      <dgm:t>
        <a:bodyPr/>
        <a:lstStyle/>
        <a:p>
          <a:endParaRPr lang="fr-CA"/>
        </a:p>
      </dgm:t>
    </dgm:pt>
    <dgm:pt modelId="{0F9F01C7-D883-46AF-A25A-37F887573774}" type="pres">
      <dgm:prSet presAssocID="{54DC6539-BFC7-4888-B056-B43E70A56114}" presName="circ2Tx" presStyleLbl="revTx" presStyleIdx="0" presStyleCnt="0">
        <dgm:presLayoutVars>
          <dgm:chMax val="0"/>
          <dgm:chPref val="0"/>
          <dgm:bulletEnabled val="1"/>
        </dgm:presLayoutVars>
      </dgm:prSet>
      <dgm:spPr/>
      <dgm:t>
        <a:bodyPr/>
        <a:lstStyle/>
        <a:p>
          <a:endParaRPr lang="fr-CA"/>
        </a:p>
      </dgm:t>
    </dgm:pt>
    <dgm:pt modelId="{715BD230-1D6C-4478-B44A-FD0584CD59AF}" type="pres">
      <dgm:prSet presAssocID="{B8AB1EFE-4776-4741-9F4A-EBFCE26BB686}" presName="circ3" presStyleLbl="vennNode1" presStyleIdx="2" presStyleCnt="3" custScaleX="103417"/>
      <dgm:spPr/>
      <dgm:t>
        <a:bodyPr/>
        <a:lstStyle/>
        <a:p>
          <a:endParaRPr lang="fr-CA"/>
        </a:p>
      </dgm:t>
    </dgm:pt>
    <dgm:pt modelId="{DA12C974-ECC7-4592-82E2-8571DDC1000F}" type="pres">
      <dgm:prSet presAssocID="{B8AB1EFE-4776-4741-9F4A-EBFCE26BB686}" presName="circ3Tx" presStyleLbl="revTx" presStyleIdx="0" presStyleCnt="0">
        <dgm:presLayoutVars>
          <dgm:chMax val="0"/>
          <dgm:chPref val="0"/>
          <dgm:bulletEnabled val="1"/>
        </dgm:presLayoutVars>
      </dgm:prSet>
      <dgm:spPr/>
      <dgm:t>
        <a:bodyPr/>
        <a:lstStyle/>
        <a:p>
          <a:endParaRPr lang="fr-CA"/>
        </a:p>
      </dgm:t>
    </dgm:pt>
  </dgm:ptLst>
  <dgm:cxnLst>
    <dgm:cxn modelId="{55CC29CE-CA61-495C-932C-0325BB95F41A}" srcId="{7F30D60F-69CC-4478-9B49-72CB8D500B45}" destId="{54DC6539-BFC7-4888-B056-B43E70A56114}" srcOrd="1" destOrd="0" parTransId="{27A2176F-BD65-4606-A917-6B6EFA22FDBF}" sibTransId="{B272B04E-3362-4732-94C2-90D3E5BEEF8B}"/>
    <dgm:cxn modelId="{61340C25-2343-415A-BC13-A799F11E282B}" type="presOf" srcId="{54DC6539-BFC7-4888-B056-B43E70A56114}" destId="{0F9F01C7-D883-46AF-A25A-37F887573774}" srcOrd="1" destOrd="0" presId="urn:microsoft.com/office/officeart/2005/8/layout/venn1"/>
    <dgm:cxn modelId="{6D7909A1-B919-4E65-B79F-81CCDFDF016E}" type="presOf" srcId="{B8AB1EFE-4776-4741-9F4A-EBFCE26BB686}" destId="{715BD230-1D6C-4478-B44A-FD0584CD59AF}" srcOrd="0" destOrd="0" presId="urn:microsoft.com/office/officeart/2005/8/layout/venn1"/>
    <dgm:cxn modelId="{4C231A12-445F-485A-8C96-449E5D1BE151}" type="presOf" srcId="{7F30D60F-69CC-4478-9B49-72CB8D500B45}" destId="{AB993E81-EA55-45AA-B130-D1A10BB565D7}" srcOrd="0" destOrd="0" presId="urn:microsoft.com/office/officeart/2005/8/layout/venn1"/>
    <dgm:cxn modelId="{18FF5F41-FAF7-4CCD-8139-134891D0CE73}" type="presOf" srcId="{B8AB1EFE-4776-4741-9F4A-EBFCE26BB686}" destId="{DA12C974-ECC7-4592-82E2-8571DDC1000F}" srcOrd="1" destOrd="0" presId="urn:microsoft.com/office/officeart/2005/8/layout/venn1"/>
    <dgm:cxn modelId="{283199E8-DFE7-4428-A764-6AB3238C2587}" type="presOf" srcId="{D22F3375-1C49-48D8-B5CB-0E10B96E2F9A}" destId="{D60278D4-C538-42F2-9097-D2BB254BC4F3}" srcOrd="1" destOrd="0" presId="urn:microsoft.com/office/officeart/2005/8/layout/venn1"/>
    <dgm:cxn modelId="{E0F1600C-6A57-4D5F-9BD5-C5D57440D639}" srcId="{7F30D60F-69CC-4478-9B49-72CB8D500B45}" destId="{D22F3375-1C49-48D8-B5CB-0E10B96E2F9A}" srcOrd="0" destOrd="0" parTransId="{DE7A12BA-2DB8-49FB-B644-34532EE42E0F}" sibTransId="{C13A2554-E552-4581-A7DE-607DB6CEC52E}"/>
    <dgm:cxn modelId="{B5F57D92-1C5D-43BC-BF47-65045368A1EC}" type="presOf" srcId="{54DC6539-BFC7-4888-B056-B43E70A56114}" destId="{34BF7245-77E5-40C1-BA19-B027676BBD9A}" srcOrd="0" destOrd="0" presId="urn:microsoft.com/office/officeart/2005/8/layout/venn1"/>
    <dgm:cxn modelId="{9EED3873-C986-4C20-B67C-A2FD2499ED1C}" type="presOf" srcId="{D22F3375-1C49-48D8-B5CB-0E10B96E2F9A}" destId="{1C8704E4-C00E-49F3-831A-83EEEB8A4CC4}" srcOrd="0" destOrd="0" presId="urn:microsoft.com/office/officeart/2005/8/layout/venn1"/>
    <dgm:cxn modelId="{80ED66E6-BB9A-4EC1-9448-93DDBC2100B9}" srcId="{7F30D60F-69CC-4478-9B49-72CB8D500B45}" destId="{B8AB1EFE-4776-4741-9F4A-EBFCE26BB686}" srcOrd="2" destOrd="0" parTransId="{92909D49-0681-4639-8DE3-36A7CB54AEC0}" sibTransId="{FFDF47CA-9C86-4C61-BCBB-D1DD4062B950}"/>
    <dgm:cxn modelId="{E9D1942D-7400-4D32-8429-DA26F829B7A1}" type="presParOf" srcId="{AB993E81-EA55-45AA-B130-D1A10BB565D7}" destId="{1C8704E4-C00E-49F3-831A-83EEEB8A4CC4}" srcOrd="0" destOrd="0" presId="urn:microsoft.com/office/officeart/2005/8/layout/venn1"/>
    <dgm:cxn modelId="{DD07902D-56FE-4174-BD64-064F6611079B}" type="presParOf" srcId="{AB993E81-EA55-45AA-B130-D1A10BB565D7}" destId="{D60278D4-C538-42F2-9097-D2BB254BC4F3}" srcOrd="1" destOrd="0" presId="urn:microsoft.com/office/officeart/2005/8/layout/venn1"/>
    <dgm:cxn modelId="{D8343A39-D375-4B33-8E79-2C396ED63DAF}" type="presParOf" srcId="{AB993E81-EA55-45AA-B130-D1A10BB565D7}" destId="{34BF7245-77E5-40C1-BA19-B027676BBD9A}" srcOrd="2" destOrd="0" presId="urn:microsoft.com/office/officeart/2005/8/layout/venn1"/>
    <dgm:cxn modelId="{7B435696-5CB8-466C-B85C-910E253AC0CC}" type="presParOf" srcId="{AB993E81-EA55-45AA-B130-D1A10BB565D7}" destId="{0F9F01C7-D883-46AF-A25A-37F887573774}" srcOrd="3" destOrd="0" presId="urn:microsoft.com/office/officeart/2005/8/layout/venn1"/>
    <dgm:cxn modelId="{806E0D15-99FF-4146-A814-A6C1BFCFBDD4}" type="presParOf" srcId="{AB993E81-EA55-45AA-B130-D1A10BB565D7}" destId="{715BD230-1D6C-4478-B44A-FD0584CD59AF}" srcOrd="4" destOrd="0" presId="urn:microsoft.com/office/officeart/2005/8/layout/venn1"/>
    <dgm:cxn modelId="{49EE98D4-3E91-4A28-83B2-097CDA446997}" type="presParOf" srcId="{AB993E81-EA55-45AA-B130-D1A10BB565D7}" destId="{DA12C974-ECC7-4592-82E2-8571DDC1000F}" srcOrd="5" destOrd="0" presId="urn:microsoft.com/office/officeart/2005/8/layout/ven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D2ED111B-02A4-4FCA-8390-DDEBC577284E}" type="datetimeFigureOut">
              <a:rPr lang="en-CA" smtClean="0"/>
              <a:pPr/>
              <a:t>13/11/2016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0782815-A9EC-44A3-B8A7-53DE71243135}" type="slidenum">
              <a:rPr lang="en-CA" smtClean="0"/>
              <a:pPr/>
              <a:t>‹#›</a:t>
            </a:fld>
            <a:endParaRPr lang="en-CA"/>
          </a:p>
        </p:txBody>
      </p:sp>
    </p:spTree>
    <p:extLst>
      <p:ext uri="{BB962C8B-B14F-4D97-AF65-F5344CB8AC3E}">
        <p14:creationId xmlns:p14="http://schemas.microsoft.com/office/powerpoint/2010/main" val="2106557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2ED111B-02A4-4FCA-8390-DDEBC577284E}" type="datetimeFigureOut">
              <a:rPr lang="en-CA" smtClean="0"/>
              <a:pPr/>
              <a:t>13/11/2016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0782815-A9EC-44A3-B8A7-53DE71243135}" type="slidenum">
              <a:rPr lang="en-CA" smtClean="0"/>
              <a:pPr/>
              <a:t>‹#›</a:t>
            </a:fld>
            <a:endParaRPr lang="en-CA"/>
          </a:p>
        </p:txBody>
      </p:sp>
    </p:spTree>
    <p:extLst>
      <p:ext uri="{BB962C8B-B14F-4D97-AF65-F5344CB8AC3E}">
        <p14:creationId xmlns:p14="http://schemas.microsoft.com/office/powerpoint/2010/main" val="3633435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2ED111B-02A4-4FCA-8390-DDEBC577284E}" type="datetimeFigureOut">
              <a:rPr lang="en-CA" smtClean="0"/>
              <a:pPr/>
              <a:t>13/11/2016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0782815-A9EC-44A3-B8A7-53DE71243135}" type="slidenum">
              <a:rPr lang="en-CA" smtClean="0"/>
              <a:pPr/>
              <a:t>‹#›</a:t>
            </a:fld>
            <a:endParaRPr lang="en-CA"/>
          </a:p>
        </p:txBody>
      </p:sp>
    </p:spTree>
    <p:extLst>
      <p:ext uri="{BB962C8B-B14F-4D97-AF65-F5344CB8AC3E}">
        <p14:creationId xmlns:p14="http://schemas.microsoft.com/office/powerpoint/2010/main" val="2307227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2ED111B-02A4-4FCA-8390-DDEBC577284E}" type="datetimeFigureOut">
              <a:rPr lang="en-CA" smtClean="0"/>
              <a:pPr/>
              <a:t>13/11/2016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0782815-A9EC-44A3-B8A7-53DE71243135}" type="slidenum">
              <a:rPr lang="en-CA" smtClean="0"/>
              <a:pPr/>
              <a:t>‹#›</a:t>
            </a:fld>
            <a:endParaRPr lang="en-CA"/>
          </a:p>
        </p:txBody>
      </p:sp>
    </p:spTree>
    <p:extLst>
      <p:ext uri="{BB962C8B-B14F-4D97-AF65-F5344CB8AC3E}">
        <p14:creationId xmlns:p14="http://schemas.microsoft.com/office/powerpoint/2010/main" val="3993307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ED111B-02A4-4FCA-8390-DDEBC577284E}" type="datetimeFigureOut">
              <a:rPr lang="en-CA" smtClean="0"/>
              <a:pPr/>
              <a:t>13/11/2016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0782815-A9EC-44A3-B8A7-53DE71243135}" type="slidenum">
              <a:rPr lang="en-CA" smtClean="0"/>
              <a:pPr/>
              <a:t>‹#›</a:t>
            </a:fld>
            <a:endParaRPr lang="en-CA"/>
          </a:p>
        </p:txBody>
      </p:sp>
    </p:spTree>
    <p:extLst>
      <p:ext uri="{BB962C8B-B14F-4D97-AF65-F5344CB8AC3E}">
        <p14:creationId xmlns:p14="http://schemas.microsoft.com/office/powerpoint/2010/main" val="2310519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D2ED111B-02A4-4FCA-8390-DDEBC577284E}" type="datetimeFigureOut">
              <a:rPr lang="en-CA" smtClean="0"/>
              <a:pPr/>
              <a:t>13/11/2016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0782815-A9EC-44A3-B8A7-53DE71243135}" type="slidenum">
              <a:rPr lang="en-CA" smtClean="0"/>
              <a:pPr/>
              <a:t>‹#›</a:t>
            </a:fld>
            <a:endParaRPr lang="en-CA"/>
          </a:p>
        </p:txBody>
      </p:sp>
    </p:spTree>
    <p:extLst>
      <p:ext uri="{BB962C8B-B14F-4D97-AF65-F5344CB8AC3E}">
        <p14:creationId xmlns:p14="http://schemas.microsoft.com/office/powerpoint/2010/main" val="889541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D2ED111B-02A4-4FCA-8390-DDEBC577284E}" type="datetimeFigureOut">
              <a:rPr lang="en-CA" smtClean="0"/>
              <a:pPr/>
              <a:t>13/11/2016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10782815-A9EC-44A3-B8A7-53DE71243135}" type="slidenum">
              <a:rPr lang="en-CA" smtClean="0"/>
              <a:pPr/>
              <a:t>‹#›</a:t>
            </a:fld>
            <a:endParaRPr lang="en-CA"/>
          </a:p>
        </p:txBody>
      </p:sp>
    </p:spTree>
    <p:extLst>
      <p:ext uri="{BB962C8B-B14F-4D97-AF65-F5344CB8AC3E}">
        <p14:creationId xmlns:p14="http://schemas.microsoft.com/office/powerpoint/2010/main" val="3758254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D2ED111B-02A4-4FCA-8390-DDEBC577284E}" type="datetimeFigureOut">
              <a:rPr lang="en-CA" smtClean="0"/>
              <a:pPr/>
              <a:t>13/11/2016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0782815-A9EC-44A3-B8A7-53DE71243135}" type="slidenum">
              <a:rPr lang="en-CA" smtClean="0"/>
              <a:pPr/>
              <a:t>‹#›</a:t>
            </a:fld>
            <a:endParaRPr lang="en-CA"/>
          </a:p>
        </p:txBody>
      </p:sp>
    </p:spTree>
    <p:extLst>
      <p:ext uri="{BB962C8B-B14F-4D97-AF65-F5344CB8AC3E}">
        <p14:creationId xmlns:p14="http://schemas.microsoft.com/office/powerpoint/2010/main" val="3542550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ED111B-02A4-4FCA-8390-DDEBC577284E}" type="datetimeFigureOut">
              <a:rPr lang="en-CA" smtClean="0"/>
              <a:pPr/>
              <a:t>13/11/2016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10782815-A9EC-44A3-B8A7-53DE71243135}" type="slidenum">
              <a:rPr lang="en-CA" smtClean="0"/>
              <a:pPr/>
              <a:t>‹#›</a:t>
            </a:fld>
            <a:endParaRPr lang="en-CA"/>
          </a:p>
        </p:txBody>
      </p:sp>
    </p:spTree>
    <p:extLst>
      <p:ext uri="{BB962C8B-B14F-4D97-AF65-F5344CB8AC3E}">
        <p14:creationId xmlns:p14="http://schemas.microsoft.com/office/powerpoint/2010/main" val="2608812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ED111B-02A4-4FCA-8390-DDEBC577284E}" type="datetimeFigureOut">
              <a:rPr lang="en-CA" smtClean="0"/>
              <a:pPr/>
              <a:t>13/11/2016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0782815-A9EC-44A3-B8A7-53DE71243135}" type="slidenum">
              <a:rPr lang="en-CA" smtClean="0"/>
              <a:pPr/>
              <a:t>‹#›</a:t>
            </a:fld>
            <a:endParaRPr lang="en-CA"/>
          </a:p>
        </p:txBody>
      </p:sp>
    </p:spTree>
    <p:extLst>
      <p:ext uri="{BB962C8B-B14F-4D97-AF65-F5344CB8AC3E}">
        <p14:creationId xmlns:p14="http://schemas.microsoft.com/office/powerpoint/2010/main" val="15169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ED111B-02A4-4FCA-8390-DDEBC577284E}" type="datetimeFigureOut">
              <a:rPr lang="en-CA" smtClean="0"/>
              <a:pPr/>
              <a:t>13/11/2016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0782815-A9EC-44A3-B8A7-53DE71243135}" type="slidenum">
              <a:rPr lang="en-CA" smtClean="0"/>
              <a:pPr/>
              <a:t>‹#›</a:t>
            </a:fld>
            <a:endParaRPr lang="en-CA"/>
          </a:p>
        </p:txBody>
      </p:sp>
    </p:spTree>
    <p:extLst>
      <p:ext uri="{BB962C8B-B14F-4D97-AF65-F5344CB8AC3E}">
        <p14:creationId xmlns:p14="http://schemas.microsoft.com/office/powerpoint/2010/main" val="3650967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ED111B-02A4-4FCA-8390-DDEBC577284E}" type="datetimeFigureOut">
              <a:rPr lang="en-CA" smtClean="0"/>
              <a:pPr/>
              <a:t>13/11/2016</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782815-A9EC-44A3-B8A7-53DE71243135}" type="slidenum">
              <a:rPr lang="en-CA" smtClean="0"/>
              <a:pPr/>
              <a:t>‹#›</a:t>
            </a:fld>
            <a:endParaRPr lang="en-CA"/>
          </a:p>
        </p:txBody>
      </p:sp>
    </p:spTree>
    <p:extLst>
      <p:ext uri="{BB962C8B-B14F-4D97-AF65-F5344CB8AC3E}">
        <p14:creationId xmlns:p14="http://schemas.microsoft.com/office/powerpoint/2010/main" val="3860547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txBox="1">
            <a:spLocks/>
          </p:cNvSpPr>
          <p:nvPr/>
        </p:nvSpPr>
        <p:spPr>
          <a:xfrm>
            <a:off x="685800" y="2056585"/>
            <a:ext cx="7772400" cy="1470025"/>
          </a:xfrm>
          <a:prstGeom prst="rect">
            <a:avLst/>
          </a:prstGeom>
        </p:spPr>
        <p:txBody>
          <a:bodyPr vert="horz" lIns="0" tIns="0" rIns="0" bIns="0" rtlCol="0" anchor="b">
            <a:normAutofit/>
          </a:bodyPr>
          <a:lstStyle>
            <a:lvl1pPr algn="ctr" defTabSz="457200" rtl="0" eaLnBrk="1" latinLnBrk="0" hangingPunct="1">
              <a:lnSpc>
                <a:spcPct val="80000"/>
              </a:lnSpc>
              <a:spcBef>
                <a:spcPct val="0"/>
              </a:spcBef>
              <a:buNone/>
              <a:defRPr sz="3600" kern="1200">
                <a:solidFill>
                  <a:srgbClr val="004A64"/>
                </a:solidFill>
                <a:latin typeface="Candara"/>
                <a:ea typeface="+mj-ea"/>
                <a:cs typeface="Candara"/>
              </a:defRPr>
            </a:lvl1pPr>
          </a:lstStyle>
          <a:p>
            <a:pPr marL="0" marR="0" lvl="0" indent="0" algn="ctr" defTabSz="457200" rtl="0" eaLnBrk="1" fontAlgn="auto" latinLnBrk="0" hangingPunct="1">
              <a:lnSpc>
                <a:spcPct val="80000"/>
              </a:lnSpc>
              <a:spcBef>
                <a:spcPct val="0"/>
              </a:spcBef>
              <a:spcAft>
                <a:spcPts val="0"/>
              </a:spcAft>
              <a:buClrTx/>
              <a:buSzTx/>
              <a:buFontTx/>
              <a:buNone/>
              <a:tabLst/>
              <a:defRPr/>
            </a:pPr>
            <a:r>
              <a:rPr lang="en-US" dirty="0" smtClean="0"/>
              <a:t>FORMATION CONTINUE D’ENSEIGNANTS HAÏTIENS PAR L’UÉH ET L’UQAC</a:t>
            </a:r>
            <a:endParaRPr kumimoji="0" lang="en-US" sz="3600" b="0" i="0" u="none" strike="noStrike" kern="1200" cap="none" spc="0" normalizeH="0" baseline="0" noProof="0" dirty="0">
              <a:ln>
                <a:noFill/>
              </a:ln>
              <a:solidFill>
                <a:srgbClr val="004A64"/>
              </a:solidFill>
              <a:effectLst/>
              <a:uLnTx/>
              <a:uFillTx/>
              <a:latin typeface="Candara"/>
              <a:ea typeface="+mj-ea"/>
            </a:endParaRPr>
          </a:p>
        </p:txBody>
      </p:sp>
      <p:sp>
        <p:nvSpPr>
          <p:cNvPr id="5" name="Subtitle 2"/>
          <p:cNvSpPr txBox="1">
            <a:spLocks/>
          </p:cNvSpPr>
          <p:nvPr/>
        </p:nvSpPr>
        <p:spPr>
          <a:xfrm>
            <a:off x="1371600" y="3686832"/>
            <a:ext cx="6400800" cy="1752600"/>
          </a:xfrm>
          <a:prstGeom prst="rect">
            <a:avLst/>
          </a:prstGeom>
        </p:spPr>
        <p:txBody>
          <a:bodyPr vert="horz" lIns="0" tIns="0" rIns="0" bIns="0" rtlCol="0" anchor="t">
            <a:normAutofit/>
          </a:bodyPr>
          <a:lstStyle>
            <a:lvl1pPr marL="0" indent="0" algn="ctr" defTabSz="457200" rtl="0" eaLnBrk="1" latinLnBrk="0" hangingPunct="1">
              <a:spcBef>
                <a:spcPts val="0"/>
              </a:spcBef>
              <a:spcAft>
                <a:spcPts val="600"/>
              </a:spcAft>
              <a:buClr>
                <a:schemeClr val="accent1"/>
              </a:buClr>
              <a:buSzPct val="85000"/>
              <a:buFont typeface="Lucida Grande"/>
              <a:buNone/>
              <a:defRPr sz="2400" kern="1200">
                <a:solidFill>
                  <a:srgbClr val="004A64"/>
                </a:solidFill>
                <a:latin typeface="Candara"/>
                <a:ea typeface="+mn-ea"/>
                <a:cs typeface="Candara"/>
              </a:defRPr>
            </a:lvl1pPr>
            <a:lvl2pPr marL="457200" indent="0" algn="ctr" defTabSz="457200" rtl="0" eaLnBrk="1" latinLnBrk="0" hangingPunct="1">
              <a:spcBef>
                <a:spcPts val="0"/>
              </a:spcBef>
              <a:spcAft>
                <a:spcPts val="600"/>
              </a:spcAft>
              <a:buClr>
                <a:schemeClr val="accent1"/>
              </a:buClr>
              <a:buSzPct val="100000"/>
              <a:buFont typeface="Arial"/>
              <a:buNone/>
              <a:defRPr sz="2800" kern="1200">
                <a:solidFill>
                  <a:schemeClr val="tx1">
                    <a:tint val="75000"/>
                  </a:schemeClr>
                </a:solidFill>
                <a:latin typeface="Candara"/>
                <a:ea typeface="+mn-ea"/>
                <a:cs typeface="Candara"/>
              </a:defRPr>
            </a:lvl2pPr>
            <a:lvl3pPr marL="914400" indent="0" algn="ctr" defTabSz="457200" rtl="0" eaLnBrk="1" latinLnBrk="0" hangingPunct="1">
              <a:spcBef>
                <a:spcPts val="0"/>
              </a:spcBef>
              <a:buClr>
                <a:schemeClr val="accent1"/>
              </a:buClr>
              <a:buSzPct val="80000"/>
              <a:buFont typeface="Wingdings" charset="2"/>
              <a:buNone/>
              <a:defRPr sz="2400" kern="1200">
                <a:solidFill>
                  <a:schemeClr val="tx1">
                    <a:tint val="75000"/>
                  </a:schemeClr>
                </a:solidFill>
                <a:latin typeface="Candara"/>
                <a:ea typeface="+mn-ea"/>
                <a:cs typeface="Candara"/>
              </a:defRPr>
            </a:lvl3pPr>
            <a:lvl4pPr marL="1371600" indent="0" algn="ctr" defTabSz="457200" rtl="0" eaLnBrk="1" latinLnBrk="0" hangingPunct="1">
              <a:spcBef>
                <a:spcPts val="0"/>
              </a:spcBef>
              <a:buClr>
                <a:schemeClr val="accent1"/>
              </a:buClr>
              <a:buFont typeface="Arial"/>
              <a:buNone/>
              <a:defRPr sz="2000" kern="1200">
                <a:solidFill>
                  <a:schemeClr val="tx1">
                    <a:tint val="75000"/>
                  </a:schemeClr>
                </a:solidFill>
                <a:latin typeface="Candara"/>
                <a:ea typeface="+mn-ea"/>
                <a:cs typeface="Candara"/>
              </a:defRPr>
            </a:lvl4pPr>
            <a:lvl5pPr marL="1828800" indent="0" algn="ctr" defTabSz="457200" rtl="0" eaLnBrk="1" latinLnBrk="0" hangingPunct="1">
              <a:spcBef>
                <a:spcPts val="0"/>
              </a:spcBef>
              <a:buClr>
                <a:schemeClr val="accent1"/>
              </a:buClr>
              <a:buSzPct val="80000"/>
              <a:buFont typeface="Arial"/>
              <a:buNone/>
              <a:defRPr sz="2000" kern="1200">
                <a:solidFill>
                  <a:schemeClr val="tx1">
                    <a:tint val="75000"/>
                  </a:schemeClr>
                </a:solidFill>
                <a:latin typeface="Candara"/>
                <a:ea typeface="+mn-ea"/>
                <a:cs typeface="Candara"/>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600"/>
              </a:spcAft>
              <a:buClr>
                <a:srgbClr val="004A64"/>
              </a:buClr>
              <a:buSzPct val="85000"/>
              <a:buFont typeface="Lucida Grande"/>
              <a:buNone/>
              <a:tabLst/>
              <a:defRPr/>
            </a:pPr>
            <a:r>
              <a:rPr kumimoji="0" lang="en-US" sz="2400" b="0" i="0" u="none" strike="noStrike" kern="1200" cap="none" spc="0" normalizeH="0" baseline="0" noProof="0" dirty="0" smtClean="0">
                <a:ln>
                  <a:noFill/>
                </a:ln>
                <a:solidFill>
                  <a:srgbClr val="004A64"/>
                </a:solidFill>
                <a:effectLst/>
                <a:uLnTx/>
                <a:uFillTx/>
                <a:latin typeface="Candara"/>
                <a:ea typeface="+mn-ea"/>
              </a:rPr>
              <a:t> </a:t>
            </a:r>
            <a:endParaRPr kumimoji="0" lang="en-US" sz="2400" b="0" i="0" u="none" strike="noStrike" kern="1200" cap="none" spc="0" normalizeH="0" baseline="0" noProof="0" dirty="0">
              <a:ln>
                <a:noFill/>
              </a:ln>
              <a:solidFill>
                <a:srgbClr val="004A64"/>
              </a:solidFill>
              <a:effectLst/>
              <a:uLnTx/>
              <a:uFillTx/>
              <a:latin typeface="Candara"/>
              <a:ea typeface="+mn-ea"/>
            </a:endParaRPr>
          </a:p>
        </p:txBody>
      </p:sp>
    </p:spTree>
    <p:extLst>
      <p:ext uri="{BB962C8B-B14F-4D97-AF65-F5344CB8AC3E}">
        <p14:creationId xmlns:p14="http://schemas.microsoft.com/office/powerpoint/2010/main" val="1427520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LES NIVEAUX DE FORMATION DES ENSEIGNANTS</a:t>
            </a:r>
            <a:endParaRPr lang="fr-CA" dirty="0"/>
          </a:p>
        </p:txBody>
      </p:sp>
      <p:sp>
        <p:nvSpPr>
          <p:cNvPr id="3" name="Espace réservé du contenu 2"/>
          <p:cNvSpPr>
            <a:spLocks noGrp="1"/>
          </p:cNvSpPr>
          <p:nvPr>
            <p:ph idx="1"/>
          </p:nvPr>
        </p:nvSpPr>
        <p:spPr/>
        <p:txBody>
          <a:bodyPr/>
          <a:lstStyle/>
          <a:p>
            <a:pPr marL="0" indent="0">
              <a:buNone/>
            </a:pPr>
            <a:r>
              <a:rPr lang="fr-CA" b="1" dirty="0"/>
              <a:t>Enseignants du Fondamental</a:t>
            </a:r>
            <a:r>
              <a:rPr lang="fr-CA" dirty="0"/>
              <a:t>: </a:t>
            </a:r>
          </a:p>
          <a:p>
            <a:endParaRPr lang="fr-CA" dirty="0"/>
          </a:p>
          <a:p>
            <a:r>
              <a:rPr lang="fr-CA" dirty="0"/>
              <a:t> </a:t>
            </a:r>
            <a:r>
              <a:rPr lang="fr-CA" dirty="0" smtClean="0"/>
              <a:t>En </a:t>
            </a:r>
            <a:r>
              <a:rPr lang="fr-CA" dirty="0"/>
              <a:t>2005, le MÉNFP constatait que: </a:t>
            </a:r>
          </a:p>
          <a:p>
            <a:r>
              <a:rPr lang="fr-CA" dirty="0"/>
              <a:t>85% des 70, 000 enseignants n’avait aucune formation professionnelle ;</a:t>
            </a:r>
          </a:p>
          <a:p>
            <a:r>
              <a:rPr lang="fr-CA" dirty="0"/>
              <a:t>35% possédait un niveau inférieur à celui de 9e année du Fondamental</a:t>
            </a:r>
          </a:p>
        </p:txBody>
      </p:sp>
    </p:spTree>
    <p:extLst>
      <p:ext uri="{BB962C8B-B14F-4D97-AF65-F5344CB8AC3E}">
        <p14:creationId xmlns:p14="http://schemas.microsoft.com/office/powerpoint/2010/main" val="964062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LES NIVEAUX DE FORMATION DES ENSEIGNANTS</a:t>
            </a:r>
            <a:endParaRPr lang="fr-CA" dirty="0"/>
          </a:p>
        </p:txBody>
      </p:sp>
      <p:sp>
        <p:nvSpPr>
          <p:cNvPr id="3" name="Espace réservé du contenu 2"/>
          <p:cNvSpPr>
            <a:spLocks noGrp="1"/>
          </p:cNvSpPr>
          <p:nvPr>
            <p:ph idx="1"/>
          </p:nvPr>
        </p:nvSpPr>
        <p:spPr/>
        <p:txBody>
          <a:bodyPr/>
          <a:lstStyle/>
          <a:p>
            <a:pPr marL="0" indent="0">
              <a:buNone/>
            </a:pPr>
            <a:r>
              <a:rPr lang="fr-CA" b="1" dirty="0"/>
              <a:t>Les enseignants du secondaire</a:t>
            </a:r>
            <a:r>
              <a:rPr lang="fr-CA" dirty="0"/>
              <a:t>: </a:t>
            </a:r>
          </a:p>
          <a:p>
            <a:r>
              <a:rPr lang="fr-CA" dirty="0"/>
              <a:t>Très peu d’enseignants possèdent une formation pédagogique (qualité différente).</a:t>
            </a:r>
          </a:p>
          <a:p>
            <a:r>
              <a:rPr lang="fr-CA" dirty="0"/>
              <a:t>Ils ont une formation disciplinaire souvent connexe aux matières scolaires enseignées. </a:t>
            </a:r>
          </a:p>
          <a:p>
            <a:r>
              <a:rPr lang="fr-CA" dirty="0"/>
              <a:t>Ils ont des parties de tâches et exercent un autre métier ou une autre profession</a:t>
            </a:r>
          </a:p>
          <a:p>
            <a:endParaRPr lang="fr-CA" dirty="0"/>
          </a:p>
        </p:txBody>
      </p:sp>
    </p:spTree>
    <p:extLst>
      <p:ext uri="{BB962C8B-B14F-4D97-AF65-F5344CB8AC3E}">
        <p14:creationId xmlns:p14="http://schemas.microsoft.com/office/powerpoint/2010/main" val="2306392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smtClean="0"/>
              <a:t>RECUEIL DES DONNEÉS </a:t>
            </a:r>
            <a:endParaRPr lang="fr-CA" dirty="0"/>
          </a:p>
        </p:txBody>
      </p:sp>
      <p:sp>
        <p:nvSpPr>
          <p:cNvPr id="3" name="Espace réservé du contenu 2"/>
          <p:cNvSpPr>
            <a:spLocks noGrp="1"/>
          </p:cNvSpPr>
          <p:nvPr>
            <p:ph idx="1"/>
          </p:nvPr>
        </p:nvSpPr>
        <p:spPr/>
        <p:txBody>
          <a:bodyPr/>
          <a:lstStyle/>
          <a:p>
            <a:pPr marL="0" indent="0">
              <a:buNone/>
            </a:pPr>
            <a:r>
              <a:rPr lang="fr-CA" b="1" dirty="0"/>
              <a:t>Auprès des </a:t>
            </a:r>
            <a:r>
              <a:rPr lang="fr-CA" b="1" dirty="0" smtClean="0"/>
              <a:t>enseignants et des directeurs: </a:t>
            </a:r>
            <a:endParaRPr lang="fr-CA" b="1" dirty="0"/>
          </a:p>
          <a:p>
            <a:r>
              <a:rPr lang="fr-CA" dirty="0"/>
              <a:t>Thématiques pédagogiques : observations en classe </a:t>
            </a:r>
          </a:p>
          <a:p>
            <a:r>
              <a:rPr lang="fr-CA" dirty="0"/>
              <a:t>Langues orale et écrite</a:t>
            </a:r>
          </a:p>
          <a:p>
            <a:r>
              <a:rPr lang="fr-CA" dirty="0"/>
              <a:t>Entrevues semi dirigées / directions</a:t>
            </a:r>
          </a:p>
          <a:p>
            <a:r>
              <a:rPr lang="fr-CA" dirty="0"/>
              <a:t>Croisement des données et focus </a:t>
            </a:r>
            <a:r>
              <a:rPr lang="fr-CA" dirty="0" smtClean="0"/>
              <a:t>group</a:t>
            </a:r>
          </a:p>
          <a:p>
            <a:r>
              <a:rPr lang="fr-CA" dirty="0" smtClean="0"/>
              <a:t>Recherche documentaire / besoins de formation </a:t>
            </a:r>
            <a:endParaRPr lang="fr-CA" dirty="0"/>
          </a:p>
        </p:txBody>
      </p:sp>
    </p:spTree>
    <p:extLst>
      <p:ext uri="{BB962C8B-B14F-4D97-AF65-F5344CB8AC3E}">
        <p14:creationId xmlns:p14="http://schemas.microsoft.com/office/powerpoint/2010/main" val="2169776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BESOINS IDENTIFIÉS AU PLAN PÉDAGOGIQUE </a:t>
            </a:r>
            <a:endParaRPr lang="fr-CA" dirty="0"/>
          </a:p>
        </p:txBody>
      </p:sp>
      <p:sp>
        <p:nvSpPr>
          <p:cNvPr id="3" name="Espace réservé du contenu 2"/>
          <p:cNvSpPr>
            <a:spLocks noGrp="1"/>
          </p:cNvSpPr>
          <p:nvPr>
            <p:ph idx="1"/>
          </p:nvPr>
        </p:nvSpPr>
        <p:spPr/>
        <p:txBody>
          <a:bodyPr>
            <a:normAutofit fontScale="92500" lnSpcReduction="20000"/>
          </a:bodyPr>
          <a:lstStyle/>
          <a:p>
            <a:r>
              <a:rPr lang="fr-CA" dirty="0"/>
              <a:t>Méthodes d’apprentissage efficaces</a:t>
            </a:r>
          </a:p>
          <a:p>
            <a:r>
              <a:rPr lang="fr-CA" dirty="0"/>
              <a:t>Méthode de travail intellectuel</a:t>
            </a:r>
          </a:p>
          <a:p>
            <a:r>
              <a:rPr lang="fr-CA" dirty="0"/>
              <a:t>Gestion de la classe</a:t>
            </a:r>
          </a:p>
          <a:p>
            <a:r>
              <a:rPr lang="fr-CA" dirty="0"/>
              <a:t>Approches </a:t>
            </a:r>
            <a:r>
              <a:rPr lang="fr-CA" dirty="0" smtClean="0"/>
              <a:t>pédagogiques nouvelles</a:t>
            </a:r>
            <a:endParaRPr lang="fr-CA" dirty="0"/>
          </a:p>
          <a:p>
            <a:r>
              <a:rPr lang="fr-CA" dirty="0"/>
              <a:t>Interventions pédagogiques pour l’enseignement de la  lecture et de l’écriture</a:t>
            </a:r>
          </a:p>
          <a:p>
            <a:r>
              <a:rPr lang="fr-CA" dirty="0"/>
              <a:t>Évaluation des apprentissages (Processus et produit)</a:t>
            </a:r>
          </a:p>
          <a:p>
            <a:r>
              <a:rPr lang="fr-CA" dirty="0"/>
              <a:t>Interventions pour aider les élèves en difficulté</a:t>
            </a:r>
          </a:p>
          <a:p>
            <a:r>
              <a:rPr lang="fr-CA" dirty="0"/>
              <a:t>Éthique professionnelle </a:t>
            </a:r>
          </a:p>
          <a:p>
            <a:endParaRPr lang="fr-CA" dirty="0"/>
          </a:p>
        </p:txBody>
      </p:sp>
    </p:spTree>
    <p:extLst>
      <p:ext uri="{BB962C8B-B14F-4D97-AF65-F5344CB8AC3E}">
        <p14:creationId xmlns:p14="http://schemas.microsoft.com/office/powerpoint/2010/main" val="1220618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RECUEIL DES DONNEÉS /LANGUE FRANÇAISE </a:t>
            </a:r>
            <a:endParaRPr lang="fr-CA" dirty="0"/>
          </a:p>
        </p:txBody>
      </p:sp>
      <p:sp>
        <p:nvSpPr>
          <p:cNvPr id="3" name="Espace réservé du contenu 2"/>
          <p:cNvSpPr>
            <a:spLocks noGrp="1"/>
          </p:cNvSpPr>
          <p:nvPr>
            <p:ph idx="1"/>
          </p:nvPr>
        </p:nvSpPr>
        <p:spPr/>
        <p:txBody>
          <a:bodyPr/>
          <a:lstStyle/>
          <a:p>
            <a:pPr marL="0" indent="0">
              <a:buNone/>
            </a:pPr>
            <a:r>
              <a:rPr lang="fr-CA" b="1" dirty="0"/>
              <a:t>Passation d’épreuves en français </a:t>
            </a:r>
            <a:r>
              <a:rPr lang="fr-CA" b="1" dirty="0" smtClean="0"/>
              <a:t>écrit;</a:t>
            </a:r>
          </a:p>
          <a:p>
            <a:pPr marL="0" indent="0">
              <a:buNone/>
            </a:pPr>
            <a:r>
              <a:rPr lang="fr-CA" b="1" dirty="0" smtClean="0"/>
              <a:t>Besoins </a:t>
            </a:r>
            <a:r>
              <a:rPr lang="fr-CA" b="1" dirty="0"/>
              <a:t>observés</a:t>
            </a:r>
            <a:r>
              <a:rPr lang="fr-CA" dirty="0"/>
              <a:t>:</a:t>
            </a:r>
          </a:p>
          <a:p>
            <a:r>
              <a:rPr lang="fr-CA" dirty="0"/>
              <a:t>Syntaxe</a:t>
            </a:r>
          </a:p>
          <a:p>
            <a:r>
              <a:rPr lang="fr-CA" dirty="0"/>
              <a:t>Orthographe grammaticale</a:t>
            </a:r>
          </a:p>
          <a:p>
            <a:r>
              <a:rPr lang="fr-CA" dirty="0"/>
              <a:t>Les connecteurs </a:t>
            </a:r>
          </a:p>
          <a:p>
            <a:r>
              <a:rPr lang="fr-CA" dirty="0"/>
              <a:t>Lexique</a:t>
            </a:r>
          </a:p>
          <a:p>
            <a:r>
              <a:rPr lang="fr-CA" dirty="0"/>
              <a:t>Ponctuation</a:t>
            </a:r>
          </a:p>
          <a:p>
            <a:endParaRPr lang="fr-CA" dirty="0"/>
          </a:p>
        </p:txBody>
      </p:sp>
    </p:spTree>
    <p:extLst>
      <p:ext uri="{BB962C8B-B14F-4D97-AF65-F5344CB8AC3E}">
        <p14:creationId xmlns:p14="http://schemas.microsoft.com/office/powerpoint/2010/main" val="36989185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3198"/>
            <a:ext cx="8229600" cy="1080000"/>
          </a:xfrm>
        </p:spPr>
        <p:txBody>
          <a:bodyPr>
            <a:normAutofit fontScale="90000"/>
          </a:bodyPr>
          <a:lstStyle/>
          <a:p>
            <a:r>
              <a:rPr lang="fr-CA" dirty="0" smtClean="0"/>
              <a:t>DES BESOINS LOCAUX ET NATIONAUX</a:t>
            </a:r>
            <a:endParaRPr lang="fr-CA" dirty="0"/>
          </a:p>
        </p:txBody>
      </p:sp>
      <p:graphicFrame>
        <p:nvGraphicFramePr>
          <p:cNvPr id="5" name="Diagramme 4"/>
          <p:cNvGraphicFramePr/>
          <p:nvPr>
            <p:extLst>
              <p:ext uri="{D42A27DB-BD31-4B8C-83A1-F6EECF244321}">
                <p14:modId xmlns:p14="http://schemas.microsoft.com/office/powerpoint/2010/main" val="717549580"/>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3832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CONSTATS ET DÉCISIONS CONJOINTES </a:t>
            </a:r>
            <a:endParaRPr lang="fr-CA" dirty="0"/>
          </a:p>
        </p:txBody>
      </p:sp>
      <p:sp>
        <p:nvSpPr>
          <p:cNvPr id="3" name="Espace réservé du contenu 2"/>
          <p:cNvSpPr>
            <a:spLocks noGrp="1"/>
          </p:cNvSpPr>
          <p:nvPr>
            <p:ph idx="1"/>
          </p:nvPr>
        </p:nvSpPr>
        <p:spPr/>
        <p:txBody>
          <a:bodyPr>
            <a:normAutofit fontScale="85000" lnSpcReduction="20000"/>
          </a:bodyPr>
          <a:lstStyle/>
          <a:p>
            <a:r>
              <a:rPr lang="fr-CA" dirty="0"/>
              <a:t>Constats partagés et validés avec les enseignants, les directions d’écoles et la responsable universitaire.</a:t>
            </a:r>
          </a:p>
          <a:p>
            <a:endParaRPr lang="fr-CA" dirty="0"/>
          </a:p>
          <a:p>
            <a:r>
              <a:rPr lang="fr-CA" dirty="0"/>
              <a:t>Nécessité d’une formation créditée d’une année en enseignement  (cours préalables en français).</a:t>
            </a:r>
          </a:p>
          <a:p>
            <a:endParaRPr lang="fr-CA" dirty="0"/>
          </a:p>
          <a:p>
            <a:r>
              <a:rPr lang="fr-CA" dirty="0"/>
              <a:t>Demande d’hébergement du programme par une université locale.</a:t>
            </a:r>
          </a:p>
          <a:p>
            <a:endParaRPr lang="fr-CA" dirty="0"/>
          </a:p>
          <a:p>
            <a:r>
              <a:rPr lang="fr-CA" dirty="0"/>
              <a:t>Un développement conjoint du programme avec une université du </a:t>
            </a:r>
            <a:r>
              <a:rPr lang="fr-CA" dirty="0" smtClean="0"/>
              <a:t>pays (UÉH). </a:t>
            </a:r>
            <a:endParaRPr lang="fr-CA" dirty="0"/>
          </a:p>
          <a:p>
            <a:endParaRPr lang="fr-CA" dirty="0"/>
          </a:p>
        </p:txBody>
      </p:sp>
    </p:spTree>
    <p:extLst>
      <p:ext uri="{BB962C8B-B14F-4D97-AF65-F5344CB8AC3E}">
        <p14:creationId xmlns:p14="http://schemas.microsoft.com/office/powerpoint/2010/main" val="38698017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PARTENARIAT AVEC LES CLERCS DE ST-VIATEUR </a:t>
            </a:r>
            <a:endParaRPr lang="fr-CA" dirty="0"/>
          </a:p>
        </p:txBody>
      </p:sp>
      <p:sp>
        <p:nvSpPr>
          <p:cNvPr id="3" name="Espace réservé du contenu 2"/>
          <p:cNvSpPr>
            <a:spLocks noGrp="1"/>
          </p:cNvSpPr>
          <p:nvPr>
            <p:ph idx="1"/>
          </p:nvPr>
        </p:nvSpPr>
        <p:spPr/>
        <p:txBody>
          <a:bodyPr/>
          <a:lstStyle/>
          <a:p>
            <a:r>
              <a:rPr lang="fr-CA" dirty="0"/>
              <a:t>Les Clercs Saint-</a:t>
            </a:r>
            <a:r>
              <a:rPr lang="fr-CA" dirty="0" err="1"/>
              <a:t>Viateur</a:t>
            </a:r>
            <a:r>
              <a:rPr lang="fr-CA" dirty="0"/>
              <a:t> haïtiens de l’École de Saint-François d’Assise font partie du processus d’élaboration et d’application du programme.</a:t>
            </a:r>
          </a:p>
          <a:p>
            <a:r>
              <a:rPr lang="fr-CA" dirty="0"/>
              <a:t>Le Conseil provincial et le Conseil de la Fondation sont consultés et informés de l’avancement de la formation</a:t>
            </a:r>
          </a:p>
        </p:txBody>
      </p:sp>
    </p:spTree>
    <p:extLst>
      <p:ext uri="{BB962C8B-B14F-4D97-AF65-F5344CB8AC3E}">
        <p14:creationId xmlns:p14="http://schemas.microsoft.com/office/powerpoint/2010/main" val="8623883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Partenariat avec les Clercs de St-</a:t>
            </a:r>
            <a:r>
              <a:rPr lang="fr-CA" dirty="0" err="1" smtClean="0"/>
              <a:t>Viateur</a:t>
            </a:r>
            <a:endParaRPr lang="fr-CA" dirty="0"/>
          </a:p>
        </p:txBody>
      </p:sp>
      <p:sp>
        <p:nvSpPr>
          <p:cNvPr id="3" name="Espace réservé du contenu 2"/>
          <p:cNvSpPr>
            <a:spLocks noGrp="1"/>
          </p:cNvSpPr>
          <p:nvPr>
            <p:ph idx="1"/>
          </p:nvPr>
        </p:nvSpPr>
        <p:spPr/>
        <p:txBody>
          <a:bodyPr/>
          <a:lstStyle/>
          <a:p>
            <a:r>
              <a:rPr lang="fr-CA" dirty="0"/>
              <a:t>Des membres de la Commission de l’Éducation des Clercs Saint-</a:t>
            </a:r>
            <a:r>
              <a:rPr lang="fr-CA" dirty="0" err="1"/>
              <a:t>Viateur</a:t>
            </a:r>
            <a:r>
              <a:rPr lang="fr-CA" dirty="0"/>
              <a:t> en Haïti qui relèvent du Conseil de la Fondation sont des interlocuteurs de première ligne.  </a:t>
            </a:r>
          </a:p>
          <a:p>
            <a:endParaRPr lang="fr-CA" dirty="0"/>
          </a:p>
          <a:p>
            <a:endParaRPr lang="fr-CA" dirty="0"/>
          </a:p>
        </p:txBody>
      </p:sp>
    </p:spTree>
    <p:extLst>
      <p:ext uri="{BB962C8B-B14F-4D97-AF65-F5344CB8AC3E}">
        <p14:creationId xmlns:p14="http://schemas.microsoft.com/office/powerpoint/2010/main" val="15919930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PROTOCOLE </a:t>
            </a:r>
            <a:r>
              <a:rPr lang="fr-CA" smtClean="0"/>
              <a:t>D’ENTENTE UQAC-UÉH-CSV</a:t>
            </a:r>
            <a:endParaRPr lang="fr-CA" dirty="0"/>
          </a:p>
        </p:txBody>
      </p:sp>
      <p:sp>
        <p:nvSpPr>
          <p:cNvPr id="3" name="Espace réservé du contenu 2"/>
          <p:cNvSpPr>
            <a:spLocks noGrp="1"/>
          </p:cNvSpPr>
          <p:nvPr>
            <p:ph idx="1"/>
          </p:nvPr>
        </p:nvSpPr>
        <p:spPr/>
        <p:txBody>
          <a:bodyPr/>
          <a:lstStyle/>
          <a:p>
            <a:r>
              <a:rPr lang="fr-CA" dirty="0"/>
              <a:t>Accord avec l’Université d’État d’Haïti  et l’Université du Québec à Chicoutimi pour développer cette formation demandée par la Congrégation (CSV) .</a:t>
            </a:r>
          </a:p>
          <a:p>
            <a:endParaRPr lang="fr-CA" dirty="0"/>
          </a:p>
          <a:p>
            <a:r>
              <a:rPr lang="fr-CA" dirty="0" smtClean="0"/>
              <a:t>Programme sous la Direction </a:t>
            </a:r>
            <a:r>
              <a:rPr lang="fr-CA"/>
              <a:t>de </a:t>
            </a:r>
            <a:r>
              <a:rPr lang="fr-CA" smtClean="0"/>
              <a:t>l’ÉNS de </a:t>
            </a:r>
            <a:r>
              <a:rPr lang="fr-CA" dirty="0"/>
              <a:t>l’UÉH.</a:t>
            </a:r>
          </a:p>
          <a:p>
            <a:endParaRPr lang="fr-CA" dirty="0"/>
          </a:p>
        </p:txBody>
      </p:sp>
    </p:spTree>
    <p:extLst>
      <p:ext uri="{BB962C8B-B14F-4D97-AF65-F5344CB8AC3E}">
        <p14:creationId xmlns:p14="http://schemas.microsoft.com/office/powerpoint/2010/main" val="1189153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PRÉSENTATRICES</a:t>
            </a:r>
            <a:endParaRPr lang="fr-CA" dirty="0"/>
          </a:p>
        </p:txBody>
      </p:sp>
      <p:sp>
        <p:nvSpPr>
          <p:cNvPr id="3" name="Espace réservé du contenu 2"/>
          <p:cNvSpPr>
            <a:spLocks noGrp="1"/>
          </p:cNvSpPr>
          <p:nvPr>
            <p:ph idx="1"/>
          </p:nvPr>
        </p:nvSpPr>
        <p:spPr/>
        <p:txBody>
          <a:bodyPr/>
          <a:lstStyle/>
          <a:p>
            <a:endParaRPr lang="fr-CA" dirty="0" smtClean="0"/>
          </a:p>
          <a:p>
            <a:pPr marL="0" indent="0">
              <a:buNone/>
            </a:pPr>
            <a:r>
              <a:rPr lang="fr-CA" dirty="0" smtClean="0"/>
              <a:t>Chantal Asselin. Ph. D., UQAR, coopérante pour le Master en éducation</a:t>
            </a:r>
          </a:p>
          <a:p>
            <a:pPr marL="0" indent="0">
              <a:buNone/>
            </a:pPr>
            <a:endParaRPr lang="fr-CA" dirty="0"/>
          </a:p>
          <a:p>
            <a:pPr marL="0" indent="0">
              <a:buNone/>
            </a:pPr>
            <a:r>
              <a:rPr lang="fr-CA" dirty="0" smtClean="0"/>
              <a:t>Pauline Minier, Ph.D., UQAC, Responsable des programmes</a:t>
            </a:r>
            <a:endParaRPr lang="fr-CA" dirty="0"/>
          </a:p>
        </p:txBody>
      </p:sp>
    </p:spTree>
    <p:extLst>
      <p:ext uri="{BB962C8B-B14F-4D97-AF65-F5344CB8AC3E}">
        <p14:creationId xmlns:p14="http://schemas.microsoft.com/office/powerpoint/2010/main" val="3789448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smtClean="0"/>
              <a:t>LETTRE D’ENTENTE AVEC LES CSV</a:t>
            </a:r>
            <a:endParaRPr lang="fr-CA" dirty="0"/>
          </a:p>
        </p:txBody>
      </p:sp>
      <p:sp>
        <p:nvSpPr>
          <p:cNvPr id="3" name="Espace réservé du contenu 2"/>
          <p:cNvSpPr>
            <a:spLocks noGrp="1"/>
          </p:cNvSpPr>
          <p:nvPr>
            <p:ph idx="1"/>
          </p:nvPr>
        </p:nvSpPr>
        <p:spPr/>
        <p:txBody>
          <a:bodyPr/>
          <a:lstStyle/>
          <a:p>
            <a:pPr marL="0" indent="0">
              <a:buNone/>
            </a:pPr>
            <a:r>
              <a:rPr lang="fr-CA" dirty="0" smtClean="0"/>
              <a:t>La lettre d’entente complémentaire no. 1 du protocole d’entente UÉH-UQAC:</a:t>
            </a:r>
          </a:p>
          <a:p>
            <a:r>
              <a:rPr lang="fr-CA" dirty="0" smtClean="0"/>
              <a:t>Soutien technique (transport et hébergement)</a:t>
            </a:r>
          </a:p>
          <a:p>
            <a:r>
              <a:rPr lang="fr-CA" dirty="0" smtClean="0"/>
              <a:t>Matériel utile à la formation</a:t>
            </a:r>
          </a:p>
          <a:p>
            <a:r>
              <a:rPr lang="fr-CA" dirty="0" smtClean="0"/>
              <a:t>Locaux </a:t>
            </a:r>
            <a:endParaRPr lang="fr-CA" dirty="0"/>
          </a:p>
        </p:txBody>
      </p:sp>
    </p:spTree>
    <p:extLst>
      <p:ext uri="{BB962C8B-B14F-4D97-AF65-F5344CB8AC3E}">
        <p14:creationId xmlns:p14="http://schemas.microsoft.com/office/powerpoint/2010/main" val="27673401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mtClean="0"/>
              <a:t>PARTENARIAT </a:t>
            </a:r>
            <a:r>
              <a:rPr lang="fr-CA" dirty="0" smtClean="0"/>
              <a:t>TRIPARTITE </a:t>
            </a:r>
            <a:endParaRPr lang="fr-CA"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35219037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me 5"/>
          <p:cNvGraphicFramePr/>
          <p:nvPr>
            <p:extLst>
              <p:ext uri="{D42A27DB-BD31-4B8C-83A1-F6EECF244321}">
                <p14:modId xmlns:p14="http://schemas.microsoft.com/office/powerpoint/2010/main" val="1034373214"/>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6060068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LE PROGRAMME DE FORMATION</a:t>
            </a:r>
            <a:endParaRPr lang="fr-CA" dirty="0"/>
          </a:p>
        </p:txBody>
      </p:sp>
      <p:sp>
        <p:nvSpPr>
          <p:cNvPr id="3" name="Espace réservé du contenu 2"/>
          <p:cNvSpPr>
            <a:spLocks noGrp="1"/>
          </p:cNvSpPr>
          <p:nvPr>
            <p:ph idx="1"/>
          </p:nvPr>
        </p:nvSpPr>
        <p:spPr/>
        <p:txBody>
          <a:bodyPr>
            <a:normAutofit/>
          </a:bodyPr>
          <a:lstStyle/>
          <a:p>
            <a:r>
              <a:rPr lang="fr-CA" dirty="0"/>
              <a:t>L’UÉH et </a:t>
            </a:r>
            <a:r>
              <a:rPr lang="fr-CA" dirty="0" smtClean="0"/>
              <a:t>l’UQAC: </a:t>
            </a:r>
            <a:r>
              <a:rPr lang="fr-CA" smtClean="0"/>
              <a:t>programme de </a:t>
            </a:r>
            <a:r>
              <a:rPr lang="fr-CA" dirty="0"/>
              <a:t>formation en enseignement d’une année (30 crédits) en Haïti. Préalables en français (6 crédits) </a:t>
            </a:r>
          </a:p>
          <a:p>
            <a:r>
              <a:rPr lang="fr-CA" dirty="0"/>
              <a:t>L’UÉH héberge le programme à l’ENS. </a:t>
            </a:r>
          </a:p>
          <a:p>
            <a:r>
              <a:rPr lang="fr-CA" dirty="0"/>
              <a:t>Le rôle de l’UQAC : prêter son expertise pour l’écriture et l’application du </a:t>
            </a:r>
            <a:r>
              <a:rPr lang="fr-CA" dirty="0" smtClean="0"/>
              <a:t>programme.</a:t>
            </a:r>
            <a:endParaRPr lang="fr-CA" dirty="0"/>
          </a:p>
        </p:txBody>
      </p:sp>
    </p:spTree>
    <p:extLst>
      <p:ext uri="{BB962C8B-B14F-4D97-AF65-F5344CB8AC3E}">
        <p14:creationId xmlns:p14="http://schemas.microsoft.com/office/powerpoint/2010/main" val="5604593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APPUI FINANCIER</a:t>
            </a:r>
            <a:endParaRPr lang="fr-CA" dirty="0"/>
          </a:p>
        </p:txBody>
      </p:sp>
      <p:sp>
        <p:nvSpPr>
          <p:cNvPr id="3" name="Espace réservé du contenu 2"/>
          <p:cNvSpPr>
            <a:spLocks noGrp="1"/>
          </p:cNvSpPr>
          <p:nvPr>
            <p:ph idx="1"/>
          </p:nvPr>
        </p:nvSpPr>
        <p:spPr/>
        <p:txBody>
          <a:bodyPr/>
          <a:lstStyle/>
          <a:p>
            <a:pPr marL="0" indent="0">
              <a:buNone/>
            </a:pPr>
            <a:r>
              <a:rPr lang="fr-CA" dirty="0"/>
              <a:t>Bureau de l’Envoyée Spéciale de l’UNESCO pour Haïti, la très honorable </a:t>
            </a:r>
            <a:r>
              <a:rPr lang="fr-CA" dirty="0" err="1"/>
              <a:t>Michaëlle</a:t>
            </a:r>
            <a:r>
              <a:rPr lang="fr-CA" dirty="0"/>
              <a:t> Jean.</a:t>
            </a:r>
          </a:p>
          <a:p>
            <a:endParaRPr lang="fr-CA" dirty="0"/>
          </a:p>
          <a:p>
            <a:r>
              <a:rPr lang="fr-CA" dirty="0"/>
              <a:t>Première cohorte: première année de financement.</a:t>
            </a:r>
          </a:p>
          <a:p>
            <a:r>
              <a:rPr lang="fr-CA" dirty="0"/>
              <a:t>Deuxième cohorte: appui sur 3 ans/missions</a:t>
            </a:r>
          </a:p>
          <a:p>
            <a:endParaRPr lang="fr-CA" dirty="0"/>
          </a:p>
        </p:txBody>
      </p:sp>
    </p:spTree>
    <p:extLst>
      <p:ext uri="{BB962C8B-B14F-4D97-AF65-F5344CB8AC3E}">
        <p14:creationId xmlns:p14="http://schemas.microsoft.com/office/powerpoint/2010/main" val="27397229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APPUI FINANCIER</a:t>
            </a:r>
            <a:endParaRPr lang="fr-CA" dirty="0"/>
          </a:p>
        </p:txBody>
      </p:sp>
      <p:sp>
        <p:nvSpPr>
          <p:cNvPr id="3" name="Espace réservé du contenu 2"/>
          <p:cNvSpPr>
            <a:spLocks noGrp="1"/>
          </p:cNvSpPr>
          <p:nvPr>
            <p:ph idx="1"/>
          </p:nvPr>
        </p:nvSpPr>
        <p:spPr/>
        <p:txBody>
          <a:bodyPr/>
          <a:lstStyle/>
          <a:p>
            <a:pPr marL="0" indent="0">
              <a:buNone/>
            </a:pPr>
            <a:r>
              <a:rPr lang="fr-CA" dirty="0" smtClean="0"/>
              <a:t>Contribution de l’UQAC:</a:t>
            </a:r>
          </a:p>
          <a:p>
            <a:r>
              <a:rPr lang="fr-CA" dirty="0" smtClean="0"/>
              <a:t>5000$ pour les 4 ans de déploiement du programme;</a:t>
            </a:r>
          </a:p>
          <a:p>
            <a:r>
              <a:rPr lang="fr-CA" dirty="0" smtClean="0"/>
              <a:t>Prêt d’expertise pour les cours des 2 cohortes.</a:t>
            </a:r>
          </a:p>
          <a:p>
            <a:pPr marL="0" indent="0">
              <a:buNone/>
            </a:pPr>
            <a:endParaRPr lang="fr-CA" dirty="0" smtClean="0"/>
          </a:p>
          <a:p>
            <a:endParaRPr lang="fr-CA" dirty="0"/>
          </a:p>
        </p:txBody>
      </p:sp>
    </p:spTree>
    <p:extLst>
      <p:ext uri="{BB962C8B-B14F-4D97-AF65-F5344CB8AC3E}">
        <p14:creationId xmlns:p14="http://schemas.microsoft.com/office/powerpoint/2010/main" val="33810369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DYNAMIQUE DE FORMATION</a:t>
            </a:r>
            <a:endParaRPr lang="fr-CA" dirty="0"/>
          </a:p>
        </p:txBody>
      </p:sp>
      <p:sp>
        <p:nvSpPr>
          <p:cNvPr id="3" name="Espace réservé du contenu 2"/>
          <p:cNvSpPr>
            <a:spLocks noGrp="1"/>
          </p:cNvSpPr>
          <p:nvPr>
            <p:ph idx="1"/>
          </p:nvPr>
        </p:nvSpPr>
        <p:spPr/>
        <p:txBody>
          <a:bodyPr/>
          <a:lstStyle/>
          <a:p>
            <a:r>
              <a:rPr lang="fr-CA" dirty="0"/>
              <a:t>Des savoirs d’expérience à respecter ;</a:t>
            </a:r>
          </a:p>
          <a:p>
            <a:r>
              <a:rPr lang="fr-CA" dirty="0"/>
              <a:t>Des ruptures de modèles à exploiter;</a:t>
            </a:r>
          </a:p>
          <a:p>
            <a:r>
              <a:rPr lang="fr-CA" dirty="0"/>
              <a:t>Des ateliers de </a:t>
            </a:r>
            <a:r>
              <a:rPr lang="fr-CA" dirty="0" err="1"/>
              <a:t>co</a:t>
            </a:r>
            <a:r>
              <a:rPr lang="fr-CA" dirty="0"/>
              <a:t>-construction de savoirs pédagogiques;</a:t>
            </a:r>
          </a:p>
          <a:p>
            <a:r>
              <a:rPr lang="fr-CA" dirty="0"/>
              <a:t>Des observations en salle de classe et rétroactions;</a:t>
            </a:r>
          </a:p>
          <a:p>
            <a:r>
              <a:rPr lang="fr-CA" dirty="0"/>
              <a:t>Des bilans des compétences </a:t>
            </a:r>
            <a:r>
              <a:rPr lang="fr-CA" dirty="0" smtClean="0"/>
              <a:t>pédagogiques et prospectives</a:t>
            </a:r>
            <a:endParaRPr lang="fr-CA" dirty="0"/>
          </a:p>
        </p:txBody>
      </p:sp>
    </p:spTree>
    <p:extLst>
      <p:ext uri="{BB962C8B-B14F-4D97-AF65-F5344CB8AC3E}">
        <p14:creationId xmlns:p14="http://schemas.microsoft.com/office/powerpoint/2010/main" val="16319963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DÉVELOPPEMENT PROFESSIONNEL À LONG TERME</a:t>
            </a:r>
            <a:endParaRPr lang="fr-CA" dirty="0"/>
          </a:p>
        </p:txBody>
      </p:sp>
      <p:sp>
        <p:nvSpPr>
          <p:cNvPr id="3" name="Espace réservé du contenu 2"/>
          <p:cNvSpPr>
            <a:spLocks noGrp="1"/>
          </p:cNvSpPr>
          <p:nvPr>
            <p:ph idx="1"/>
          </p:nvPr>
        </p:nvSpPr>
        <p:spPr/>
        <p:txBody>
          <a:bodyPr/>
          <a:lstStyle/>
          <a:p>
            <a:pPr marL="0" indent="0">
              <a:buNone/>
            </a:pPr>
            <a:r>
              <a:rPr lang="fr-CA" b="1" dirty="0"/>
              <a:t>Perspectives de  développement professionnel à anticiper:</a:t>
            </a:r>
          </a:p>
          <a:p>
            <a:r>
              <a:rPr lang="fr-CA" dirty="0"/>
              <a:t>Suivi pédagogique par les </a:t>
            </a:r>
            <a:r>
              <a:rPr lang="fr-CA" dirty="0" smtClean="0"/>
              <a:t>directions  et les responsables pédagogiques;</a:t>
            </a:r>
            <a:endParaRPr lang="fr-CA" dirty="0"/>
          </a:p>
          <a:p>
            <a:r>
              <a:rPr lang="fr-CA" dirty="0"/>
              <a:t>Communautés de pratique </a:t>
            </a:r>
            <a:r>
              <a:rPr lang="fr-CA" dirty="0" smtClean="0"/>
              <a:t>( </a:t>
            </a:r>
            <a:r>
              <a:rPr lang="fr-CA" dirty="0" err="1" smtClean="0"/>
              <a:t>Wenger</a:t>
            </a:r>
            <a:r>
              <a:rPr lang="fr-CA" dirty="0" smtClean="0"/>
              <a:t> et Lave, 2001) à </a:t>
            </a:r>
            <a:r>
              <a:rPr lang="fr-CA" dirty="0"/>
              <a:t>mettre en place. </a:t>
            </a:r>
          </a:p>
          <a:p>
            <a:endParaRPr lang="fr-CA" dirty="0"/>
          </a:p>
        </p:txBody>
      </p:sp>
    </p:spTree>
    <p:extLst>
      <p:ext uri="{BB962C8B-B14F-4D97-AF65-F5344CB8AC3E}">
        <p14:creationId xmlns:p14="http://schemas.microsoft.com/office/powerpoint/2010/main" val="22887403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CONSTATS DES ENSEIGNANTS/ CONTENUS</a:t>
            </a:r>
            <a:endParaRPr lang="fr-CA" dirty="0"/>
          </a:p>
        </p:txBody>
      </p:sp>
      <p:sp>
        <p:nvSpPr>
          <p:cNvPr id="3" name="Espace réservé du contenu 2"/>
          <p:cNvSpPr>
            <a:spLocks noGrp="1"/>
          </p:cNvSpPr>
          <p:nvPr>
            <p:ph idx="1"/>
          </p:nvPr>
        </p:nvSpPr>
        <p:spPr/>
        <p:txBody>
          <a:bodyPr/>
          <a:lstStyle/>
          <a:p>
            <a:pPr marL="0" indent="0">
              <a:buNone/>
            </a:pPr>
            <a:r>
              <a:rPr lang="fr-CA" b="1" dirty="0" smtClean="0"/>
              <a:t>Contenus de cours jugés très utiles par les enseignants de Grand-</a:t>
            </a:r>
            <a:r>
              <a:rPr lang="fr-CA" b="1" dirty="0" err="1" smtClean="0"/>
              <a:t>Goâve</a:t>
            </a:r>
            <a:r>
              <a:rPr lang="fr-CA" b="1" dirty="0" smtClean="0"/>
              <a:t>:</a:t>
            </a:r>
          </a:p>
          <a:p>
            <a:r>
              <a:rPr lang="fr-CA" dirty="0" smtClean="0"/>
              <a:t>Enseignement de la lecture et de l’écriture (français)</a:t>
            </a:r>
          </a:p>
          <a:p>
            <a:r>
              <a:rPr lang="fr-CA" dirty="0" smtClean="0"/>
              <a:t>Éducation cognitive</a:t>
            </a:r>
          </a:p>
          <a:p>
            <a:r>
              <a:rPr lang="fr-CA" dirty="0" smtClean="0"/>
              <a:t>Évaluation des apprentissages</a:t>
            </a:r>
          </a:p>
          <a:p>
            <a:r>
              <a:rPr lang="fr-CA" dirty="0" smtClean="0"/>
              <a:t>Enseignement aux élèves en difficulté </a:t>
            </a:r>
          </a:p>
          <a:p>
            <a:r>
              <a:rPr lang="fr-CA" dirty="0" smtClean="0"/>
              <a:t>Éthique professionnelle</a:t>
            </a:r>
            <a:endParaRPr lang="fr-CA" dirty="0"/>
          </a:p>
        </p:txBody>
      </p:sp>
    </p:spTree>
    <p:extLst>
      <p:ext uri="{BB962C8B-B14F-4D97-AF65-F5344CB8AC3E}">
        <p14:creationId xmlns:p14="http://schemas.microsoft.com/office/powerpoint/2010/main" val="42026317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CONSTATS DES ENSEIGNANTS/ AUX ASPECTS PÉDAGOGIQUES</a:t>
            </a:r>
            <a:endParaRPr lang="fr-CA" dirty="0"/>
          </a:p>
        </p:txBody>
      </p:sp>
      <p:sp>
        <p:nvSpPr>
          <p:cNvPr id="3" name="Espace réservé du contenu 2"/>
          <p:cNvSpPr>
            <a:spLocks noGrp="1"/>
          </p:cNvSpPr>
          <p:nvPr>
            <p:ph idx="1"/>
          </p:nvPr>
        </p:nvSpPr>
        <p:spPr/>
        <p:txBody>
          <a:bodyPr>
            <a:normAutofit/>
          </a:bodyPr>
          <a:lstStyle/>
          <a:p>
            <a:pPr marL="0" indent="0">
              <a:buNone/>
            </a:pPr>
            <a:r>
              <a:rPr lang="fr-CA" b="1" dirty="0" smtClean="0"/>
              <a:t>Difficultés </a:t>
            </a:r>
            <a:r>
              <a:rPr lang="fr-CA" b="1" dirty="0"/>
              <a:t>d’appropriation de contenus liées</a:t>
            </a:r>
            <a:r>
              <a:rPr lang="fr-CA" dirty="0"/>
              <a:t>:</a:t>
            </a:r>
          </a:p>
          <a:p>
            <a:r>
              <a:rPr lang="fr-CA" dirty="0" smtClean="0"/>
              <a:t>À </a:t>
            </a:r>
            <a:r>
              <a:rPr lang="fr-CA" dirty="0"/>
              <a:t>la compréhension des textes </a:t>
            </a:r>
            <a:r>
              <a:rPr lang="fr-CA" dirty="0" smtClean="0"/>
              <a:t>étudiés </a:t>
            </a:r>
          </a:p>
          <a:p>
            <a:r>
              <a:rPr lang="fr-CA" dirty="0" smtClean="0"/>
              <a:t>Au </a:t>
            </a:r>
            <a:r>
              <a:rPr lang="fr-CA" dirty="0"/>
              <a:t>sens porté par les consignes; </a:t>
            </a:r>
          </a:p>
          <a:p>
            <a:r>
              <a:rPr lang="fr-CA" dirty="0" smtClean="0"/>
              <a:t>Respect du rythme d’apprentissage</a:t>
            </a:r>
          </a:p>
          <a:p>
            <a:r>
              <a:rPr lang="fr-CA" dirty="0" smtClean="0"/>
              <a:t>Adaptation des contenus au contexte culturel et scolaire</a:t>
            </a:r>
          </a:p>
          <a:p>
            <a:pPr marL="0" indent="0">
              <a:buNone/>
            </a:pPr>
            <a:endParaRPr lang="fr-CA" dirty="0">
              <a:solidFill>
                <a:srgbClr val="FF0000"/>
              </a:solidFill>
            </a:endParaRPr>
          </a:p>
        </p:txBody>
      </p:sp>
    </p:spTree>
    <p:extLst>
      <p:ext uri="{BB962C8B-B14F-4D97-AF65-F5344CB8AC3E}">
        <p14:creationId xmlns:p14="http://schemas.microsoft.com/office/powerpoint/2010/main" val="14846272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CONSTATS/AUX HABILETÉS LANGAGIÈRES EN FRANÇAIS</a:t>
            </a:r>
            <a:endParaRPr lang="fr-CA" dirty="0"/>
          </a:p>
        </p:txBody>
      </p:sp>
      <p:sp>
        <p:nvSpPr>
          <p:cNvPr id="3" name="Espace réservé du contenu 2"/>
          <p:cNvSpPr>
            <a:spLocks noGrp="1"/>
          </p:cNvSpPr>
          <p:nvPr>
            <p:ph idx="1"/>
          </p:nvPr>
        </p:nvSpPr>
        <p:spPr/>
        <p:txBody>
          <a:bodyPr/>
          <a:lstStyle/>
          <a:p>
            <a:r>
              <a:rPr lang="fr-CA" dirty="0" smtClean="0"/>
              <a:t>Difficultés / compréhension du contenu du cours</a:t>
            </a:r>
          </a:p>
          <a:p>
            <a:r>
              <a:rPr lang="fr-CA" dirty="0" smtClean="0"/>
              <a:t>Difficultés / compréhension d’un texte</a:t>
            </a:r>
          </a:p>
          <a:p>
            <a:r>
              <a:rPr lang="fr-CA" dirty="0" smtClean="0"/>
              <a:t>Difficultés / compréhension des consignes</a:t>
            </a:r>
          </a:p>
          <a:p>
            <a:r>
              <a:rPr lang="fr-CA" dirty="0" smtClean="0"/>
              <a:t>Difficultés / écriture de textes en français</a:t>
            </a:r>
          </a:p>
          <a:p>
            <a:r>
              <a:rPr lang="fr-CA" dirty="0" smtClean="0"/>
              <a:t>Difficultés d’enseigner </a:t>
            </a:r>
            <a:r>
              <a:rPr lang="fr-CA" smtClean="0"/>
              <a:t>en français = </a:t>
            </a:r>
            <a:r>
              <a:rPr lang="fr-CA" dirty="0" smtClean="0"/>
              <a:t>enseignement livresque et peu de rétroactions </a:t>
            </a:r>
          </a:p>
          <a:p>
            <a:endParaRPr lang="fr-CA" dirty="0" smtClean="0"/>
          </a:p>
          <a:p>
            <a:endParaRPr lang="fr-CA" dirty="0"/>
          </a:p>
        </p:txBody>
      </p:sp>
    </p:spTree>
    <p:extLst>
      <p:ext uri="{BB962C8B-B14F-4D97-AF65-F5344CB8AC3E}">
        <p14:creationId xmlns:p14="http://schemas.microsoft.com/office/powerpoint/2010/main" val="1595094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Plan de la présentation</a:t>
            </a:r>
            <a:endParaRPr lang="fr-CA" dirty="0"/>
          </a:p>
        </p:txBody>
      </p:sp>
      <p:sp>
        <p:nvSpPr>
          <p:cNvPr id="3" name="Espace réservé du contenu 2"/>
          <p:cNvSpPr>
            <a:spLocks noGrp="1"/>
          </p:cNvSpPr>
          <p:nvPr>
            <p:ph idx="1"/>
          </p:nvPr>
        </p:nvSpPr>
        <p:spPr/>
        <p:txBody>
          <a:bodyPr>
            <a:normAutofit/>
          </a:bodyPr>
          <a:lstStyle/>
          <a:p>
            <a:r>
              <a:rPr lang="fr-CA" dirty="0"/>
              <a:t>Émergence du projet de formation continue </a:t>
            </a:r>
          </a:p>
          <a:p>
            <a:r>
              <a:rPr lang="fr-CA" dirty="0" smtClean="0"/>
              <a:t>Développement </a:t>
            </a:r>
            <a:r>
              <a:rPr lang="fr-CA" dirty="0"/>
              <a:t>du programme de formation continue</a:t>
            </a:r>
          </a:p>
          <a:p>
            <a:r>
              <a:rPr lang="fr-CA" dirty="0" smtClean="0"/>
              <a:t>Des </a:t>
            </a:r>
            <a:r>
              <a:rPr lang="fr-CA" dirty="0"/>
              <a:t>besoins ciblés  et reconnus au plan national </a:t>
            </a:r>
          </a:p>
          <a:p>
            <a:r>
              <a:rPr lang="fr-CA" dirty="0"/>
              <a:t>Une formation sur mesure travail-études</a:t>
            </a:r>
          </a:p>
          <a:p>
            <a:r>
              <a:rPr lang="fr-CA" dirty="0"/>
              <a:t>Partenariat tripartite UÉH-UQAC-CSV</a:t>
            </a:r>
          </a:p>
          <a:p>
            <a:r>
              <a:rPr lang="fr-CA" dirty="0"/>
              <a:t>Déploiement du programme</a:t>
            </a:r>
          </a:p>
          <a:p>
            <a:endParaRPr lang="fr-CA" dirty="0"/>
          </a:p>
          <a:p>
            <a:endParaRPr lang="fr-CA" dirty="0"/>
          </a:p>
        </p:txBody>
      </p:sp>
    </p:spTree>
    <p:extLst>
      <p:ext uri="{BB962C8B-B14F-4D97-AF65-F5344CB8AC3E}">
        <p14:creationId xmlns:p14="http://schemas.microsoft.com/office/powerpoint/2010/main" val="33483226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CONSTATS / AU DÉROULEMENT</a:t>
            </a:r>
            <a:endParaRPr lang="fr-CA" dirty="0"/>
          </a:p>
        </p:txBody>
      </p:sp>
      <p:sp>
        <p:nvSpPr>
          <p:cNvPr id="3" name="Espace réservé du contenu 2"/>
          <p:cNvSpPr>
            <a:spLocks noGrp="1"/>
          </p:cNvSpPr>
          <p:nvPr>
            <p:ph idx="1"/>
          </p:nvPr>
        </p:nvSpPr>
        <p:spPr/>
        <p:txBody>
          <a:bodyPr/>
          <a:lstStyle/>
          <a:p>
            <a:r>
              <a:rPr lang="fr-CA" dirty="0"/>
              <a:t>La formule des cours intensifs complexifie l’apprentissage;</a:t>
            </a:r>
          </a:p>
          <a:p>
            <a:r>
              <a:rPr lang="fr-CA" dirty="0"/>
              <a:t>Les cours en été: formule non recommandée;</a:t>
            </a:r>
          </a:p>
          <a:p>
            <a:r>
              <a:rPr lang="fr-CA" dirty="0"/>
              <a:t>Difficultés rencontrées:  congés à l’intérieur de la période dédiée à un cours;</a:t>
            </a:r>
          </a:p>
          <a:p>
            <a:r>
              <a:rPr lang="fr-CA" dirty="0"/>
              <a:t>Horaire: facilitant pour les enseignants du fondamental et pas pour ceux du secondaire;</a:t>
            </a:r>
          </a:p>
          <a:p>
            <a:endParaRPr lang="fr-CA" dirty="0"/>
          </a:p>
        </p:txBody>
      </p:sp>
    </p:spTree>
    <p:extLst>
      <p:ext uri="{BB962C8B-B14F-4D97-AF65-F5344CB8AC3E}">
        <p14:creationId xmlns:p14="http://schemas.microsoft.com/office/powerpoint/2010/main" val="40689584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CONSTATS/ DÉROULEMENT</a:t>
            </a:r>
            <a:endParaRPr lang="fr-CA" dirty="0"/>
          </a:p>
        </p:txBody>
      </p:sp>
      <p:sp>
        <p:nvSpPr>
          <p:cNvPr id="3" name="Espace réservé du contenu 2"/>
          <p:cNvSpPr>
            <a:spLocks noGrp="1"/>
          </p:cNvSpPr>
          <p:nvPr>
            <p:ph idx="1"/>
          </p:nvPr>
        </p:nvSpPr>
        <p:spPr/>
        <p:txBody>
          <a:bodyPr/>
          <a:lstStyle/>
          <a:p>
            <a:pPr marL="0" indent="0">
              <a:buNone/>
            </a:pPr>
            <a:r>
              <a:rPr lang="fr-CA" b="1" dirty="0" smtClean="0"/>
              <a:t>Les contraintes matérielles selon les professeurs</a:t>
            </a:r>
            <a:r>
              <a:rPr lang="fr-CA" dirty="0" smtClean="0"/>
              <a:t>:</a:t>
            </a:r>
          </a:p>
          <a:p>
            <a:r>
              <a:rPr lang="fr-CA" dirty="0" smtClean="0"/>
              <a:t>Interruption de l’électricité</a:t>
            </a:r>
          </a:p>
          <a:p>
            <a:r>
              <a:rPr lang="fr-CA" dirty="0" smtClean="0"/>
              <a:t>Chaleur excessive en salle de classe </a:t>
            </a:r>
          </a:p>
          <a:p>
            <a:r>
              <a:rPr lang="fr-CA" dirty="0" smtClean="0"/>
              <a:t>Photocopieur non fonctionnel</a:t>
            </a:r>
          </a:p>
          <a:p>
            <a:r>
              <a:rPr lang="fr-CA" dirty="0" smtClean="0"/>
              <a:t>Accès au projecteur</a:t>
            </a:r>
          </a:p>
          <a:p>
            <a:r>
              <a:rPr lang="fr-CA" dirty="0" smtClean="0"/>
              <a:t>Pas de Wifi dans la salle de classe  </a:t>
            </a:r>
            <a:endParaRPr lang="fr-CA" dirty="0"/>
          </a:p>
        </p:txBody>
      </p:sp>
    </p:spTree>
    <p:extLst>
      <p:ext uri="{BB962C8B-B14F-4D97-AF65-F5344CB8AC3E}">
        <p14:creationId xmlns:p14="http://schemas.microsoft.com/office/powerpoint/2010/main" val="13629221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CONSTATS /AU DÉROULEMENT </a:t>
            </a:r>
            <a:r>
              <a:rPr lang="fr-CA" dirty="0"/>
              <a:t>/ </a:t>
            </a:r>
            <a:r>
              <a:rPr lang="fr-CA" dirty="0" smtClean="0"/>
              <a:t>SELON LES PROFESSEURS</a:t>
            </a:r>
            <a:endParaRPr lang="fr-CA" dirty="0"/>
          </a:p>
        </p:txBody>
      </p:sp>
      <p:sp>
        <p:nvSpPr>
          <p:cNvPr id="3" name="Espace réservé du contenu 2"/>
          <p:cNvSpPr>
            <a:spLocks noGrp="1"/>
          </p:cNvSpPr>
          <p:nvPr>
            <p:ph idx="1"/>
          </p:nvPr>
        </p:nvSpPr>
        <p:spPr/>
        <p:txBody>
          <a:bodyPr/>
          <a:lstStyle/>
          <a:p>
            <a:pPr marL="0" indent="0">
              <a:buNone/>
            </a:pPr>
            <a:r>
              <a:rPr lang="fr-CA" b="1" dirty="0" smtClean="0"/>
              <a:t>Les difficultés / niveau académique</a:t>
            </a:r>
          </a:p>
          <a:p>
            <a:r>
              <a:rPr lang="fr-CA" dirty="0" smtClean="0"/>
              <a:t>Pas tous le même niveaux de savoirs</a:t>
            </a:r>
          </a:p>
          <a:p>
            <a:r>
              <a:rPr lang="fr-CA" dirty="0" smtClean="0"/>
              <a:t>Difficulté à suivre le rythme des cours intensifs</a:t>
            </a:r>
          </a:p>
          <a:p>
            <a:r>
              <a:rPr lang="fr-CA" dirty="0" smtClean="0"/>
              <a:t>Capacité d’écriture du français qui varie</a:t>
            </a:r>
          </a:p>
          <a:p>
            <a:r>
              <a:rPr lang="fr-CA" dirty="0" smtClean="0"/>
              <a:t>Capacité de communication en français</a:t>
            </a:r>
            <a:endParaRPr lang="fr-CA" dirty="0"/>
          </a:p>
        </p:txBody>
      </p:sp>
    </p:spTree>
    <p:extLst>
      <p:ext uri="{BB962C8B-B14F-4D97-AF65-F5344CB8AC3E}">
        <p14:creationId xmlns:p14="http://schemas.microsoft.com/office/powerpoint/2010/main" val="1106479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Constats/ pratiques  </a:t>
            </a:r>
            <a:endParaRPr lang="fr-CA" dirty="0"/>
          </a:p>
        </p:txBody>
      </p:sp>
      <p:sp>
        <p:nvSpPr>
          <p:cNvPr id="3" name="Espace réservé du contenu 2"/>
          <p:cNvSpPr>
            <a:spLocks noGrp="1"/>
          </p:cNvSpPr>
          <p:nvPr>
            <p:ph idx="1"/>
          </p:nvPr>
        </p:nvSpPr>
        <p:spPr/>
        <p:txBody>
          <a:bodyPr/>
          <a:lstStyle/>
          <a:p>
            <a:pPr marL="0" indent="0">
              <a:buNone/>
            </a:pPr>
            <a:r>
              <a:rPr lang="fr-CA" b="1" dirty="0" smtClean="0"/>
              <a:t>Les observations montrent: </a:t>
            </a:r>
          </a:p>
          <a:p>
            <a:r>
              <a:rPr lang="fr-CA" dirty="0" smtClean="0"/>
              <a:t>Rupture du modèle de la répétition</a:t>
            </a:r>
            <a:endParaRPr lang="fr-CA" dirty="0"/>
          </a:p>
          <a:p>
            <a:r>
              <a:rPr lang="fr-CA" dirty="0" smtClean="0"/>
              <a:t>Option pour l’enseignement coopératif</a:t>
            </a:r>
            <a:endParaRPr lang="fr-CA" dirty="0"/>
          </a:p>
          <a:p>
            <a:r>
              <a:rPr lang="fr-CA" dirty="0" smtClean="0"/>
              <a:t>Option pour l’enseignement stratégique (français écrit et lecture)</a:t>
            </a:r>
          </a:p>
          <a:p>
            <a:r>
              <a:rPr lang="fr-CA" dirty="0" smtClean="0"/>
              <a:t>Des activités d’apprentissage mieux planifiées</a:t>
            </a:r>
          </a:p>
          <a:p>
            <a:r>
              <a:rPr lang="fr-CA" dirty="0" smtClean="0"/>
              <a:t>Recours à l’évaluation formative </a:t>
            </a:r>
            <a:endParaRPr lang="fr-CA" dirty="0"/>
          </a:p>
        </p:txBody>
      </p:sp>
    </p:spTree>
    <p:extLst>
      <p:ext uri="{BB962C8B-B14F-4D97-AF65-F5344CB8AC3E}">
        <p14:creationId xmlns:p14="http://schemas.microsoft.com/office/powerpoint/2010/main" val="36323423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Constats/pratiques</a:t>
            </a:r>
            <a:endParaRPr lang="fr-CA" dirty="0"/>
          </a:p>
        </p:txBody>
      </p:sp>
      <p:sp>
        <p:nvSpPr>
          <p:cNvPr id="3" name="Espace réservé du contenu 2"/>
          <p:cNvSpPr>
            <a:spLocks noGrp="1"/>
          </p:cNvSpPr>
          <p:nvPr>
            <p:ph idx="1"/>
          </p:nvPr>
        </p:nvSpPr>
        <p:spPr/>
        <p:txBody>
          <a:bodyPr/>
          <a:lstStyle/>
          <a:p>
            <a:endParaRPr lang="fr-CA" dirty="0" smtClean="0"/>
          </a:p>
          <a:p>
            <a:r>
              <a:rPr lang="fr-CA" dirty="0" smtClean="0"/>
              <a:t>Une gestion de classe dynamique/mécanique</a:t>
            </a:r>
          </a:p>
          <a:p>
            <a:endParaRPr lang="fr-CA" dirty="0"/>
          </a:p>
          <a:p>
            <a:r>
              <a:rPr lang="fr-CA" dirty="0" smtClean="0"/>
              <a:t>Des pauses de mise en train</a:t>
            </a:r>
          </a:p>
          <a:p>
            <a:endParaRPr lang="fr-CA" dirty="0"/>
          </a:p>
          <a:p>
            <a:r>
              <a:rPr lang="fr-CA" dirty="0" smtClean="0"/>
              <a:t>Enchainement des activités </a:t>
            </a:r>
          </a:p>
          <a:p>
            <a:endParaRPr lang="fr-CA" dirty="0"/>
          </a:p>
        </p:txBody>
      </p:sp>
    </p:spTree>
    <p:extLst>
      <p:ext uri="{BB962C8B-B14F-4D97-AF65-F5344CB8AC3E}">
        <p14:creationId xmlns:p14="http://schemas.microsoft.com/office/powerpoint/2010/main" val="11654622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DÉVELOPPEMENT D’UN MASTER EN SCIENCES DE L’ÉDUCATION  </a:t>
            </a:r>
            <a:endParaRPr lang="fr-CA" dirty="0"/>
          </a:p>
        </p:txBody>
      </p:sp>
      <p:pic>
        <p:nvPicPr>
          <p:cNvPr id="7" name="Espace réservé du contenu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038600" y="3211778"/>
            <a:ext cx="2307696" cy="900000"/>
          </a:xfrm>
        </p:spPr>
      </p:pic>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24100" y="1752600"/>
            <a:ext cx="1908000" cy="1472625"/>
          </a:xfrm>
          <a:prstGeom prst="rect">
            <a:avLst/>
          </a:prstGeom>
        </p:spPr>
      </p:pic>
    </p:spTree>
    <p:extLst>
      <p:ext uri="{BB962C8B-B14F-4D97-AF65-F5344CB8AC3E}">
        <p14:creationId xmlns:p14="http://schemas.microsoft.com/office/powerpoint/2010/main" val="28933325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DEMANDEURS</a:t>
            </a:r>
            <a:endParaRPr lang="fr-CA" dirty="0"/>
          </a:p>
        </p:txBody>
      </p:sp>
      <p:sp>
        <p:nvSpPr>
          <p:cNvPr id="3" name="Espace réservé du contenu 2"/>
          <p:cNvSpPr>
            <a:spLocks noGrp="1"/>
          </p:cNvSpPr>
          <p:nvPr>
            <p:ph idx="1"/>
          </p:nvPr>
        </p:nvSpPr>
        <p:spPr/>
        <p:txBody>
          <a:bodyPr/>
          <a:lstStyle/>
          <a:p>
            <a:r>
              <a:rPr lang="fr-CA" dirty="0"/>
              <a:t>Demande de la </a:t>
            </a:r>
            <a:r>
              <a:rPr lang="fr-CA" dirty="0" smtClean="0"/>
              <a:t>très honorable </a:t>
            </a:r>
            <a:r>
              <a:rPr lang="fr-CA" dirty="0" err="1" smtClean="0"/>
              <a:t>Michaëlle</a:t>
            </a:r>
            <a:r>
              <a:rPr lang="fr-CA" dirty="0" smtClean="0"/>
              <a:t> </a:t>
            </a:r>
            <a:r>
              <a:rPr lang="fr-CA" dirty="0"/>
              <a:t>Jean </a:t>
            </a:r>
            <a:r>
              <a:rPr lang="fr-CA" dirty="0" smtClean="0"/>
              <a:t>via la pérennité du Certificat en enseignement </a:t>
            </a:r>
            <a:endParaRPr lang="fr-CA" dirty="0"/>
          </a:p>
          <a:p>
            <a:r>
              <a:rPr lang="fr-CA" dirty="0" smtClean="0"/>
              <a:t>Demande du Recteur de l’UÉH</a:t>
            </a:r>
          </a:p>
          <a:p>
            <a:r>
              <a:rPr lang="fr-CA" dirty="0" smtClean="0"/>
              <a:t>Demande </a:t>
            </a:r>
            <a:r>
              <a:rPr lang="fr-CA" dirty="0"/>
              <a:t>du Directeur académique de l’ÉNS</a:t>
            </a:r>
          </a:p>
        </p:txBody>
      </p:sp>
    </p:spTree>
    <p:extLst>
      <p:ext uri="{BB962C8B-B14F-4D97-AF65-F5344CB8AC3E}">
        <p14:creationId xmlns:p14="http://schemas.microsoft.com/office/powerpoint/2010/main" val="27974209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smtClean="0"/>
              <a:t>DONNÉES CONTEXTEXTUELLES </a:t>
            </a:r>
            <a:endParaRPr lang="fr-CA" dirty="0"/>
          </a:p>
        </p:txBody>
      </p:sp>
      <p:sp>
        <p:nvSpPr>
          <p:cNvPr id="3" name="Espace réservé du contenu 2"/>
          <p:cNvSpPr>
            <a:spLocks noGrp="1"/>
          </p:cNvSpPr>
          <p:nvPr>
            <p:ph idx="1"/>
          </p:nvPr>
        </p:nvSpPr>
        <p:spPr/>
        <p:txBody>
          <a:bodyPr/>
          <a:lstStyle/>
          <a:p>
            <a:r>
              <a:rPr lang="fr-CA" dirty="0"/>
              <a:t>Pertes </a:t>
            </a:r>
            <a:r>
              <a:rPr lang="fr-CA" dirty="0" smtClean="0"/>
              <a:t>matérielles</a:t>
            </a:r>
          </a:p>
          <a:p>
            <a:r>
              <a:rPr lang="fr-CA" dirty="0" smtClean="0"/>
              <a:t>Pertes </a:t>
            </a:r>
            <a:r>
              <a:rPr lang="fr-CA" dirty="0"/>
              <a:t>de vie : 120 professeurs et 200 administrateurs au plan national</a:t>
            </a:r>
          </a:p>
          <a:p>
            <a:r>
              <a:rPr lang="fr-CA" dirty="0"/>
              <a:t>Départ de nombreux professeurs, professionnels et étudiants. </a:t>
            </a:r>
          </a:p>
          <a:p>
            <a:r>
              <a:rPr lang="fr-CA" dirty="0"/>
              <a:t>Des universités dépouillées  de  la relève en formation.</a:t>
            </a:r>
          </a:p>
          <a:p>
            <a:endParaRPr lang="fr-CA" dirty="0"/>
          </a:p>
        </p:txBody>
      </p:sp>
    </p:spTree>
    <p:extLst>
      <p:ext uri="{BB962C8B-B14F-4D97-AF65-F5344CB8AC3E}">
        <p14:creationId xmlns:p14="http://schemas.microsoft.com/office/powerpoint/2010/main" val="11029746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smtClean="0"/>
              <a:t>DONNÉES SUR CONTEXTE</a:t>
            </a:r>
            <a:endParaRPr lang="fr-CA" dirty="0"/>
          </a:p>
        </p:txBody>
      </p:sp>
      <p:sp>
        <p:nvSpPr>
          <p:cNvPr id="3" name="Espace réservé du contenu 2"/>
          <p:cNvSpPr>
            <a:spLocks noGrp="1"/>
          </p:cNvSpPr>
          <p:nvPr>
            <p:ph idx="1"/>
          </p:nvPr>
        </p:nvSpPr>
        <p:spPr/>
        <p:txBody>
          <a:bodyPr>
            <a:normAutofit fontScale="92500" lnSpcReduction="20000"/>
          </a:bodyPr>
          <a:lstStyle/>
          <a:p>
            <a:r>
              <a:rPr lang="fr-CA" dirty="0"/>
              <a:t>Une qualification </a:t>
            </a:r>
            <a:r>
              <a:rPr lang="fr-CA" dirty="0" smtClean="0"/>
              <a:t>minimale des professeurs: peu ont le grade PH.D. </a:t>
            </a:r>
            <a:endParaRPr lang="fr-CA" dirty="0"/>
          </a:p>
          <a:p>
            <a:endParaRPr lang="fr-CA" dirty="0"/>
          </a:p>
          <a:p>
            <a:r>
              <a:rPr lang="fr-CA" dirty="0"/>
              <a:t>Des professionnels qui interviennent ponctuellement</a:t>
            </a:r>
            <a:r>
              <a:rPr lang="fr-CA" dirty="0" smtClean="0"/>
              <a:t>. </a:t>
            </a:r>
            <a:endParaRPr lang="fr-CA" dirty="0"/>
          </a:p>
          <a:p>
            <a:endParaRPr lang="fr-CA" dirty="0"/>
          </a:p>
          <a:p>
            <a:r>
              <a:rPr lang="fr-CA" dirty="0"/>
              <a:t>Des bibliothèques </a:t>
            </a:r>
            <a:r>
              <a:rPr lang="fr-CA" dirty="0" smtClean="0"/>
              <a:t>dépouillées de matériel </a:t>
            </a:r>
            <a:r>
              <a:rPr lang="fr-CA" dirty="0"/>
              <a:t>ou détruites;</a:t>
            </a:r>
          </a:p>
          <a:p>
            <a:endParaRPr lang="fr-CA" dirty="0"/>
          </a:p>
          <a:p>
            <a:r>
              <a:rPr lang="fr-CA" dirty="0"/>
              <a:t>Des curricula obsolètes. </a:t>
            </a:r>
          </a:p>
          <a:p>
            <a:endParaRPr lang="fr-CA" dirty="0"/>
          </a:p>
        </p:txBody>
      </p:sp>
    </p:spTree>
    <p:extLst>
      <p:ext uri="{BB962C8B-B14F-4D97-AF65-F5344CB8AC3E}">
        <p14:creationId xmlns:p14="http://schemas.microsoft.com/office/powerpoint/2010/main" val="35715503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DONNÉES SUR LE CONTEXTE</a:t>
            </a:r>
            <a:endParaRPr lang="fr-CA" dirty="0"/>
          </a:p>
        </p:txBody>
      </p:sp>
      <p:sp>
        <p:nvSpPr>
          <p:cNvPr id="3" name="Espace réservé du contenu 2"/>
          <p:cNvSpPr>
            <a:spLocks noGrp="1"/>
          </p:cNvSpPr>
          <p:nvPr>
            <p:ph idx="1"/>
          </p:nvPr>
        </p:nvSpPr>
        <p:spPr/>
        <p:txBody>
          <a:bodyPr/>
          <a:lstStyle/>
          <a:p>
            <a:pPr marL="0" indent="0">
              <a:buNone/>
            </a:pPr>
            <a:r>
              <a:rPr lang="fr-CA" b="1" dirty="0"/>
              <a:t>Le cas de l’ÉNS</a:t>
            </a:r>
            <a:r>
              <a:rPr lang="fr-CA" b="1" dirty="0" smtClean="0"/>
              <a:t>:</a:t>
            </a:r>
          </a:p>
          <a:p>
            <a:pPr marL="0" indent="0">
              <a:buNone/>
            </a:pPr>
            <a:r>
              <a:rPr lang="fr-CA" dirty="0" smtClean="0"/>
              <a:t> </a:t>
            </a:r>
            <a:endParaRPr lang="fr-CA" dirty="0"/>
          </a:p>
          <a:p>
            <a:r>
              <a:rPr lang="fr-CA" dirty="0"/>
              <a:t>Nombre de professeurs  temps complet: 30</a:t>
            </a:r>
          </a:p>
          <a:p>
            <a:r>
              <a:rPr lang="fr-CA" dirty="0"/>
              <a:t>Professionnels /interventions ponctuelles: 90</a:t>
            </a:r>
          </a:p>
          <a:p>
            <a:r>
              <a:rPr lang="fr-CA" dirty="0"/>
              <a:t>Pas de relève pour donner des cours / à un cursus revisité de premier cycle en formation des maîtres. </a:t>
            </a:r>
          </a:p>
        </p:txBody>
      </p:sp>
    </p:spTree>
    <p:extLst>
      <p:ext uri="{BB962C8B-B14F-4D97-AF65-F5344CB8AC3E}">
        <p14:creationId xmlns:p14="http://schemas.microsoft.com/office/powerpoint/2010/main" val="435886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SUITE……</a:t>
            </a:r>
            <a:endParaRPr lang="fr-CA" dirty="0"/>
          </a:p>
        </p:txBody>
      </p:sp>
      <p:sp>
        <p:nvSpPr>
          <p:cNvPr id="3" name="Espace réservé du contenu 2"/>
          <p:cNvSpPr>
            <a:spLocks noGrp="1"/>
          </p:cNvSpPr>
          <p:nvPr>
            <p:ph idx="1"/>
          </p:nvPr>
        </p:nvSpPr>
        <p:spPr/>
        <p:txBody>
          <a:bodyPr/>
          <a:lstStyle/>
          <a:p>
            <a:r>
              <a:rPr lang="fr-CA" dirty="0" smtClean="0"/>
              <a:t>Constats des professeurs </a:t>
            </a:r>
          </a:p>
          <a:p>
            <a:r>
              <a:rPr lang="fr-CA" dirty="0" smtClean="0"/>
              <a:t>Constats de la responsable du projet </a:t>
            </a:r>
            <a:endParaRPr lang="fr-CA" dirty="0"/>
          </a:p>
        </p:txBody>
      </p:sp>
    </p:spTree>
    <p:extLst>
      <p:ext uri="{BB962C8B-B14F-4D97-AF65-F5344CB8AC3E}">
        <p14:creationId xmlns:p14="http://schemas.microsoft.com/office/powerpoint/2010/main" val="23961157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TRAVAIL DE CONCERTATION</a:t>
            </a:r>
            <a:endParaRPr lang="fr-CA" dirty="0"/>
          </a:p>
        </p:txBody>
      </p:sp>
      <p:sp>
        <p:nvSpPr>
          <p:cNvPr id="3" name="Espace réservé du contenu 2"/>
          <p:cNvSpPr>
            <a:spLocks noGrp="1"/>
          </p:cNvSpPr>
          <p:nvPr>
            <p:ph idx="1"/>
          </p:nvPr>
        </p:nvSpPr>
        <p:spPr/>
        <p:txBody>
          <a:bodyPr/>
          <a:lstStyle/>
          <a:p>
            <a:r>
              <a:rPr lang="fr-CA" dirty="0"/>
              <a:t>Spécification des besoins par les responsables de l’ÉNS;</a:t>
            </a:r>
          </a:p>
          <a:p>
            <a:r>
              <a:rPr lang="fr-CA" dirty="0"/>
              <a:t>Recherche documentaire sur les besoins des universités en Haïti et étude de programmes de premier cycle en </a:t>
            </a:r>
            <a:r>
              <a:rPr lang="fr-CA" dirty="0" smtClean="0"/>
              <a:t>éducation à l’ÉNS.</a:t>
            </a:r>
            <a:endParaRPr lang="fr-CA" dirty="0"/>
          </a:p>
          <a:p>
            <a:r>
              <a:rPr lang="fr-CA" dirty="0" smtClean="0"/>
              <a:t>Choix du type </a:t>
            </a:r>
            <a:r>
              <a:rPr lang="fr-CA" dirty="0"/>
              <a:t>de maîtrise: professionnelle</a:t>
            </a:r>
          </a:p>
          <a:p>
            <a:r>
              <a:rPr lang="fr-CA" dirty="0"/>
              <a:t>Hébergement du programme: ÉNS</a:t>
            </a:r>
          </a:p>
          <a:p>
            <a:endParaRPr lang="fr-CA" dirty="0"/>
          </a:p>
        </p:txBody>
      </p:sp>
    </p:spTree>
    <p:extLst>
      <p:ext uri="{BB962C8B-B14F-4D97-AF65-F5344CB8AC3E}">
        <p14:creationId xmlns:p14="http://schemas.microsoft.com/office/powerpoint/2010/main" val="30773982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304800"/>
            <a:ext cx="8229600" cy="1143000"/>
          </a:xfrm>
        </p:spPr>
        <p:txBody>
          <a:bodyPr>
            <a:normAutofit/>
          </a:bodyPr>
          <a:lstStyle/>
          <a:p>
            <a:pPr algn="l"/>
            <a:r>
              <a:rPr lang="fr-CA" sz="3200" b="1" dirty="0" smtClean="0"/>
              <a:t>ÉCRITURE ET VALIDATION DES VALIDATION DU PROGRAMME </a:t>
            </a:r>
            <a:endParaRPr lang="fr-CA" sz="3200" b="1" dirty="0"/>
          </a:p>
        </p:txBody>
      </p:sp>
      <p:sp>
        <p:nvSpPr>
          <p:cNvPr id="3" name="Espace réservé du contenu 2"/>
          <p:cNvSpPr>
            <a:spLocks noGrp="1"/>
          </p:cNvSpPr>
          <p:nvPr>
            <p:ph idx="1"/>
          </p:nvPr>
        </p:nvSpPr>
        <p:spPr/>
        <p:txBody>
          <a:bodyPr/>
          <a:lstStyle/>
          <a:p>
            <a:r>
              <a:rPr lang="fr-CA" dirty="0"/>
              <a:t>Validations multiples par les directeurs  de l’ÉNS</a:t>
            </a:r>
          </a:p>
          <a:p>
            <a:r>
              <a:rPr lang="fr-CA" dirty="0"/>
              <a:t>Validation par des collègues du réseau UQ</a:t>
            </a:r>
          </a:p>
          <a:p>
            <a:r>
              <a:rPr lang="fr-CA" dirty="0"/>
              <a:t>Validation par trois diplômés haïtiens possédant des maîtrises en éducation suivies à l’étranger. </a:t>
            </a:r>
          </a:p>
          <a:p>
            <a:pPr marL="0" indent="0">
              <a:buNone/>
            </a:pPr>
            <a:endParaRPr lang="fr-CA" dirty="0"/>
          </a:p>
        </p:txBody>
      </p:sp>
    </p:spTree>
    <p:extLst>
      <p:ext uri="{BB962C8B-B14F-4D97-AF65-F5344CB8AC3E}">
        <p14:creationId xmlns:p14="http://schemas.microsoft.com/office/powerpoint/2010/main" val="26323510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CA" dirty="0" smtClean="0"/>
              <a:t>CONTENU DU PROGRAMME</a:t>
            </a:r>
            <a:endParaRPr lang="fr-CA" dirty="0"/>
          </a:p>
        </p:txBody>
      </p:sp>
      <p:sp>
        <p:nvSpPr>
          <p:cNvPr id="3" name="Espace réservé du contenu 2"/>
          <p:cNvSpPr>
            <a:spLocks noGrp="1"/>
          </p:cNvSpPr>
          <p:nvPr>
            <p:ph idx="1"/>
          </p:nvPr>
        </p:nvSpPr>
        <p:spPr/>
        <p:txBody>
          <a:bodyPr>
            <a:normAutofit fontScale="92500" lnSpcReduction="10000"/>
          </a:bodyPr>
          <a:lstStyle/>
          <a:p>
            <a:r>
              <a:rPr lang="fr-CA" dirty="0"/>
              <a:t>Méthodologie de travail intellectuel </a:t>
            </a:r>
          </a:p>
          <a:p>
            <a:r>
              <a:rPr lang="fr-CA" dirty="0"/>
              <a:t>Études des tendances contemporaines en éducation</a:t>
            </a:r>
          </a:p>
          <a:p>
            <a:r>
              <a:rPr lang="fr-CA" dirty="0"/>
              <a:t>Analyses des contextes éducatifs haïtiens et défis </a:t>
            </a:r>
          </a:p>
          <a:p>
            <a:r>
              <a:rPr lang="fr-CA" dirty="0"/>
              <a:t>Théories de l’apprentissage et modèles pédagogiques </a:t>
            </a:r>
          </a:p>
          <a:p>
            <a:r>
              <a:rPr lang="fr-CA" dirty="0"/>
              <a:t>Enseignement aux élèves en difficulté </a:t>
            </a:r>
          </a:p>
          <a:p>
            <a:r>
              <a:rPr lang="fr-CA" dirty="0"/>
              <a:t>Évaluation des apprentissages</a:t>
            </a:r>
          </a:p>
          <a:p>
            <a:r>
              <a:rPr lang="fr-CA" dirty="0"/>
              <a:t>Éthique professionnelle</a:t>
            </a:r>
          </a:p>
          <a:p>
            <a:endParaRPr lang="fr-CA" dirty="0"/>
          </a:p>
        </p:txBody>
      </p:sp>
    </p:spTree>
    <p:extLst>
      <p:ext uri="{BB962C8B-B14F-4D97-AF65-F5344CB8AC3E}">
        <p14:creationId xmlns:p14="http://schemas.microsoft.com/office/powerpoint/2010/main" val="14349839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SUITE DU CONTENU DU PROGRAMME </a:t>
            </a:r>
            <a:endParaRPr lang="fr-CA" dirty="0"/>
          </a:p>
        </p:txBody>
      </p:sp>
      <p:sp>
        <p:nvSpPr>
          <p:cNvPr id="3" name="Espace réservé du contenu 2"/>
          <p:cNvSpPr>
            <a:spLocks noGrp="1"/>
          </p:cNvSpPr>
          <p:nvPr>
            <p:ph idx="1"/>
          </p:nvPr>
        </p:nvSpPr>
        <p:spPr/>
        <p:txBody>
          <a:bodyPr/>
          <a:lstStyle/>
          <a:p>
            <a:endParaRPr lang="fr-CA" dirty="0" smtClean="0"/>
          </a:p>
          <a:p>
            <a:r>
              <a:rPr lang="fr-CA" dirty="0" smtClean="0"/>
              <a:t>Écriture scientifique</a:t>
            </a:r>
            <a:endParaRPr lang="fr-CA" dirty="0"/>
          </a:p>
          <a:p>
            <a:r>
              <a:rPr lang="fr-CA" dirty="0" smtClean="0"/>
              <a:t>2 Séminaires </a:t>
            </a:r>
            <a:r>
              <a:rPr lang="fr-CA" dirty="0"/>
              <a:t>/ préparation de l’essai </a:t>
            </a:r>
          </a:p>
          <a:p>
            <a:endParaRPr lang="fr-CA" dirty="0"/>
          </a:p>
        </p:txBody>
      </p:sp>
    </p:spTree>
    <p:extLst>
      <p:ext uri="{BB962C8B-B14F-4D97-AF65-F5344CB8AC3E}">
        <p14:creationId xmlns:p14="http://schemas.microsoft.com/office/powerpoint/2010/main" val="13171518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CONTENU DU PROGRAMME</a:t>
            </a:r>
            <a:endParaRPr lang="fr-CA" dirty="0"/>
          </a:p>
        </p:txBody>
      </p:sp>
      <p:sp>
        <p:nvSpPr>
          <p:cNvPr id="3" name="Espace réservé du contenu 2"/>
          <p:cNvSpPr>
            <a:spLocks noGrp="1"/>
          </p:cNvSpPr>
          <p:nvPr>
            <p:ph idx="1"/>
          </p:nvPr>
        </p:nvSpPr>
        <p:spPr/>
        <p:txBody>
          <a:bodyPr/>
          <a:lstStyle/>
          <a:p>
            <a:pPr marL="0" indent="0">
              <a:buNone/>
            </a:pPr>
            <a:r>
              <a:rPr lang="fr-CA" b="1" dirty="0"/>
              <a:t>Deux cours optionnels parmi ceux-ci</a:t>
            </a:r>
            <a:r>
              <a:rPr lang="fr-CA" dirty="0"/>
              <a:t>:</a:t>
            </a:r>
          </a:p>
          <a:p>
            <a:r>
              <a:rPr lang="fr-CA" dirty="0"/>
              <a:t>Intégration des TIC en éducation</a:t>
            </a:r>
          </a:p>
          <a:p>
            <a:r>
              <a:rPr lang="fr-CA" dirty="0"/>
              <a:t>Pédagogie différenciée</a:t>
            </a:r>
          </a:p>
          <a:p>
            <a:r>
              <a:rPr lang="fr-CA" dirty="0"/>
              <a:t>Philosophie de l’éducation </a:t>
            </a:r>
          </a:p>
          <a:p>
            <a:r>
              <a:rPr lang="fr-CA" dirty="0"/>
              <a:t>Principes d’élaboration de curricula en éducation </a:t>
            </a:r>
          </a:p>
          <a:p>
            <a:r>
              <a:rPr lang="fr-CA" dirty="0"/>
              <a:t>Enseignement de l’éducation  à l’environnement </a:t>
            </a:r>
          </a:p>
          <a:p>
            <a:endParaRPr lang="fr-CA" dirty="0"/>
          </a:p>
        </p:txBody>
      </p:sp>
    </p:spTree>
    <p:extLst>
      <p:ext uri="{BB962C8B-B14F-4D97-AF65-F5344CB8AC3E}">
        <p14:creationId xmlns:p14="http://schemas.microsoft.com/office/powerpoint/2010/main" val="40629944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CONDITIONS DE RÉALISATION </a:t>
            </a:r>
            <a:endParaRPr lang="fr-CA" dirty="0"/>
          </a:p>
        </p:txBody>
      </p:sp>
      <p:sp>
        <p:nvSpPr>
          <p:cNvPr id="3" name="Espace réservé du contenu 2"/>
          <p:cNvSpPr>
            <a:spLocks noGrp="1"/>
          </p:cNvSpPr>
          <p:nvPr>
            <p:ph idx="1"/>
          </p:nvPr>
        </p:nvSpPr>
        <p:spPr/>
        <p:txBody>
          <a:bodyPr/>
          <a:lstStyle/>
          <a:p>
            <a:pPr marL="0" indent="0">
              <a:buNone/>
            </a:pPr>
            <a:r>
              <a:rPr lang="fr-CA" b="1" dirty="0"/>
              <a:t>Détermination des </a:t>
            </a:r>
            <a:r>
              <a:rPr lang="fr-CA" b="1" dirty="0" smtClean="0"/>
              <a:t>conditions de réalisation:</a:t>
            </a:r>
            <a:endParaRPr lang="fr-CA" b="1" dirty="0"/>
          </a:p>
          <a:p>
            <a:r>
              <a:rPr lang="fr-CA" dirty="0"/>
              <a:t>Clientèles visées : à l’interne et externe avec expérience</a:t>
            </a:r>
          </a:p>
          <a:p>
            <a:r>
              <a:rPr lang="fr-CA" dirty="0"/>
              <a:t>Séquences de formation/ 3 ans: 54 crédits</a:t>
            </a:r>
          </a:p>
          <a:p>
            <a:r>
              <a:rPr lang="fr-CA" dirty="0"/>
              <a:t>Ressources professorales québécoises (bénévoles) et haïtiennes</a:t>
            </a:r>
          </a:p>
          <a:p>
            <a:endParaRPr lang="fr-CA" dirty="0"/>
          </a:p>
        </p:txBody>
      </p:sp>
    </p:spTree>
    <p:extLst>
      <p:ext uri="{BB962C8B-B14F-4D97-AF65-F5344CB8AC3E}">
        <p14:creationId xmlns:p14="http://schemas.microsoft.com/office/powerpoint/2010/main" val="18744695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FINANCEMENT ACCORDÉ</a:t>
            </a:r>
            <a:endParaRPr lang="fr-CA" dirty="0"/>
          </a:p>
        </p:txBody>
      </p:sp>
      <p:sp>
        <p:nvSpPr>
          <p:cNvPr id="3" name="Espace réservé du contenu 2"/>
          <p:cNvSpPr>
            <a:spLocks noGrp="1"/>
          </p:cNvSpPr>
          <p:nvPr>
            <p:ph idx="1"/>
          </p:nvPr>
        </p:nvSpPr>
        <p:spPr/>
        <p:txBody>
          <a:bodyPr/>
          <a:lstStyle/>
          <a:p>
            <a:r>
              <a:rPr lang="fr-CA" dirty="0"/>
              <a:t>Ministère de l’Éducation nationale et de la Formation professionnelle: Ministre de l’éducation, M. N. </a:t>
            </a:r>
            <a:r>
              <a:rPr lang="fr-CA" dirty="0" err="1"/>
              <a:t>Manygat</a:t>
            </a:r>
            <a:endParaRPr lang="fr-CA" dirty="0"/>
          </a:p>
          <a:p>
            <a:r>
              <a:rPr lang="fr-CA" dirty="0"/>
              <a:t>Bureau de l’Envoyée Spéciale  de l’UNESCO pour Haïti, la très honorable </a:t>
            </a:r>
            <a:r>
              <a:rPr lang="fr-CA" dirty="0" err="1"/>
              <a:t>Michaëlle</a:t>
            </a:r>
            <a:r>
              <a:rPr lang="fr-CA" dirty="0"/>
              <a:t> Jean</a:t>
            </a:r>
          </a:p>
          <a:p>
            <a:r>
              <a:rPr lang="fr-CA" dirty="0"/>
              <a:t>Université d’État d’Haïti (ÉNS)</a:t>
            </a:r>
          </a:p>
          <a:p>
            <a:endParaRPr lang="fr-CA" dirty="0"/>
          </a:p>
          <a:p>
            <a:endParaRPr lang="fr-CA" dirty="0"/>
          </a:p>
        </p:txBody>
      </p:sp>
    </p:spTree>
    <p:extLst>
      <p:ext uri="{BB962C8B-B14F-4D97-AF65-F5344CB8AC3E}">
        <p14:creationId xmlns:p14="http://schemas.microsoft.com/office/powerpoint/2010/main" val="17599101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DÉPLOIEMENT DU PROGRAMME</a:t>
            </a:r>
            <a:endParaRPr lang="fr-CA" dirty="0"/>
          </a:p>
        </p:txBody>
      </p:sp>
      <p:sp>
        <p:nvSpPr>
          <p:cNvPr id="3" name="Espace réservé du contenu 2"/>
          <p:cNvSpPr>
            <a:spLocks noGrp="1"/>
          </p:cNvSpPr>
          <p:nvPr>
            <p:ph idx="1"/>
          </p:nvPr>
        </p:nvSpPr>
        <p:spPr/>
        <p:txBody>
          <a:bodyPr/>
          <a:lstStyle/>
          <a:p>
            <a:pPr marL="0" indent="0">
              <a:buNone/>
            </a:pPr>
            <a:r>
              <a:rPr lang="fr-CA" dirty="0" smtClean="0"/>
              <a:t>Modalités de fonctionnement:</a:t>
            </a:r>
          </a:p>
          <a:p>
            <a:r>
              <a:rPr lang="fr-CA" dirty="0" smtClean="0"/>
              <a:t>Cours intensifs d’un mois</a:t>
            </a:r>
          </a:p>
          <a:p>
            <a:r>
              <a:rPr lang="fr-CA" dirty="0" smtClean="0"/>
              <a:t>Cinq cours par années</a:t>
            </a:r>
          </a:p>
          <a:p>
            <a:r>
              <a:rPr lang="fr-CA" dirty="0" smtClean="0"/>
              <a:t>Régime pédagogique: 4 séances de 3 heures par semaine</a:t>
            </a:r>
          </a:p>
          <a:p>
            <a:r>
              <a:rPr lang="fr-CA" dirty="0" smtClean="0"/>
              <a:t>Jumelage du personnel québécois et haïtien</a:t>
            </a:r>
            <a:endParaRPr lang="fr-CA" dirty="0"/>
          </a:p>
        </p:txBody>
      </p:sp>
    </p:spTree>
    <p:extLst>
      <p:ext uri="{BB962C8B-B14F-4D97-AF65-F5344CB8AC3E}">
        <p14:creationId xmlns:p14="http://schemas.microsoft.com/office/powerpoint/2010/main" val="7525642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DÉPLOIEMENT DU PROGRAMME</a:t>
            </a:r>
            <a:endParaRPr lang="fr-CA" dirty="0"/>
          </a:p>
        </p:txBody>
      </p:sp>
      <p:sp>
        <p:nvSpPr>
          <p:cNvPr id="3" name="Espace réservé du contenu 2"/>
          <p:cNvSpPr>
            <a:spLocks noGrp="1"/>
          </p:cNvSpPr>
          <p:nvPr>
            <p:ph idx="1"/>
          </p:nvPr>
        </p:nvSpPr>
        <p:spPr/>
        <p:txBody>
          <a:bodyPr/>
          <a:lstStyle/>
          <a:p>
            <a:pPr marL="0" indent="0">
              <a:buNone/>
            </a:pPr>
            <a:r>
              <a:rPr lang="fr-CA" dirty="0" smtClean="0"/>
              <a:t>Ressources professorales et partage d’expertise:</a:t>
            </a:r>
          </a:p>
          <a:p>
            <a:endParaRPr lang="fr-CA" dirty="0" smtClean="0"/>
          </a:p>
          <a:p>
            <a:r>
              <a:rPr lang="fr-CA" dirty="0" smtClean="0"/>
              <a:t>Professeurs du réseau UQ, de McGill</a:t>
            </a:r>
            <a:endParaRPr lang="fr-CA" dirty="0">
              <a:solidFill>
                <a:srgbClr val="FF0000"/>
              </a:solidFill>
            </a:endParaRPr>
          </a:p>
          <a:p>
            <a:r>
              <a:rPr lang="fr-CA" dirty="0" smtClean="0"/>
              <a:t>Jumelage </a:t>
            </a:r>
            <a:r>
              <a:rPr lang="fr-CA" dirty="0"/>
              <a:t>du personnel québécois et </a:t>
            </a:r>
            <a:r>
              <a:rPr lang="fr-CA" dirty="0" smtClean="0"/>
              <a:t>haïtien</a:t>
            </a:r>
          </a:p>
          <a:p>
            <a:r>
              <a:rPr lang="fr-CA" dirty="0" smtClean="0"/>
              <a:t>Directeurs pour les essais: personnel québécois et haïtien</a:t>
            </a:r>
            <a:endParaRPr lang="fr-CA" dirty="0"/>
          </a:p>
          <a:p>
            <a:endParaRPr lang="fr-CA" dirty="0"/>
          </a:p>
        </p:txBody>
      </p:sp>
    </p:spTree>
    <p:extLst>
      <p:ext uri="{BB962C8B-B14F-4D97-AF65-F5344CB8AC3E}">
        <p14:creationId xmlns:p14="http://schemas.microsoft.com/office/powerpoint/2010/main" val="5665123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DÉROULEMENT DU PROGRAMME</a:t>
            </a:r>
            <a:endParaRPr lang="fr-CA" dirty="0"/>
          </a:p>
        </p:txBody>
      </p:sp>
      <p:sp>
        <p:nvSpPr>
          <p:cNvPr id="3" name="Espace réservé du contenu 2"/>
          <p:cNvSpPr>
            <a:spLocks noGrp="1"/>
          </p:cNvSpPr>
          <p:nvPr>
            <p:ph idx="1"/>
          </p:nvPr>
        </p:nvSpPr>
        <p:spPr/>
        <p:txBody>
          <a:bodyPr/>
          <a:lstStyle/>
          <a:p>
            <a:endParaRPr lang="fr-CA" dirty="0" smtClean="0"/>
          </a:p>
          <a:p>
            <a:r>
              <a:rPr lang="fr-CA" dirty="0" smtClean="0"/>
              <a:t>Gestion difficile des activités d’enseignement</a:t>
            </a:r>
          </a:p>
          <a:p>
            <a:r>
              <a:rPr lang="fr-CA" dirty="0" smtClean="0"/>
              <a:t>Problématique des désistements des professeurs</a:t>
            </a:r>
          </a:p>
          <a:p>
            <a:r>
              <a:rPr lang="fr-CA" dirty="0" smtClean="0"/>
              <a:t>Manque de </a:t>
            </a:r>
            <a:r>
              <a:rPr lang="fr-CA" smtClean="0"/>
              <a:t>ressources locales diplômées </a:t>
            </a:r>
            <a:r>
              <a:rPr lang="fr-CA" dirty="0" smtClean="0"/>
              <a:t>en éducation</a:t>
            </a:r>
          </a:p>
          <a:p>
            <a:endParaRPr lang="fr-CA" dirty="0"/>
          </a:p>
        </p:txBody>
      </p:sp>
    </p:spTree>
    <p:extLst>
      <p:ext uri="{BB962C8B-B14F-4D97-AF65-F5344CB8AC3E}">
        <p14:creationId xmlns:p14="http://schemas.microsoft.com/office/powerpoint/2010/main" val="1592452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Suite </a:t>
            </a:r>
            <a:endParaRPr lang="fr-CA" dirty="0"/>
          </a:p>
        </p:txBody>
      </p:sp>
      <p:sp>
        <p:nvSpPr>
          <p:cNvPr id="3" name="Espace réservé du contenu 2"/>
          <p:cNvSpPr>
            <a:spLocks noGrp="1"/>
          </p:cNvSpPr>
          <p:nvPr>
            <p:ph idx="1"/>
          </p:nvPr>
        </p:nvSpPr>
        <p:spPr/>
        <p:txBody>
          <a:bodyPr>
            <a:normAutofit lnSpcReduction="10000"/>
          </a:bodyPr>
          <a:lstStyle/>
          <a:p>
            <a:r>
              <a:rPr lang="fr-CA" dirty="0"/>
              <a:t>Développement du Programme de Maîtrise en éducation </a:t>
            </a:r>
          </a:p>
          <a:p>
            <a:r>
              <a:rPr lang="fr-CA" dirty="0"/>
              <a:t>Besoins exprimés et demandes adressées à la chargée de projet de l’UQAC et au Bureau de l’international </a:t>
            </a:r>
          </a:p>
          <a:p>
            <a:r>
              <a:rPr lang="fr-CA" dirty="0"/>
              <a:t>Prises de données/ aux besoins de l’ÉNS</a:t>
            </a:r>
          </a:p>
          <a:p>
            <a:r>
              <a:rPr lang="fr-CA" dirty="0"/>
              <a:t>Recherche documentaire </a:t>
            </a:r>
          </a:p>
          <a:p>
            <a:r>
              <a:rPr lang="fr-CA" dirty="0"/>
              <a:t>Formulation du programme et validation externe</a:t>
            </a:r>
          </a:p>
          <a:p>
            <a:endParaRPr lang="fr-CA" dirty="0"/>
          </a:p>
        </p:txBody>
      </p:sp>
    </p:spTree>
    <p:extLst>
      <p:ext uri="{BB962C8B-B14F-4D97-AF65-F5344CB8AC3E}">
        <p14:creationId xmlns:p14="http://schemas.microsoft.com/office/powerpoint/2010/main" val="28561128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 EXPÉRIENCE D’ENSEIGNEMENT / MASTER (Mme Asselin) </a:t>
            </a:r>
            <a:endParaRPr lang="fr-CA" dirty="0"/>
          </a:p>
        </p:txBody>
      </p:sp>
      <p:sp>
        <p:nvSpPr>
          <p:cNvPr id="3" name="Espace réservé du contenu 2"/>
          <p:cNvSpPr>
            <a:spLocks noGrp="1"/>
          </p:cNvSpPr>
          <p:nvPr>
            <p:ph idx="1"/>
          </p:nvPr>
        </p:nvSpPr>
        <p:spPr/>
        <p:txBody>
          <a:bodyPr>
            <a:normAutofit fontScale="85000" lnSpcReduction="20000"/>
          </a:bodyPr>
          <a:lstStyle/>
          <a:p>
            <a:pPr>
              <a:buNone/>
            </a:pPr>
            <a:r>
              <a:rPr lang="fr-CA" b="1" dirty="0" smtClean="0"/>
              <a:t>Théories d’apprentissage</a:t>
            </a:r>
            <a:endParaRPr lang="fr-CA" dirty="0" smtClean="0"/>
          </a:p>
          <a:p>
            <a:r>
              <a:rPr lang="fr-CA" dirty="0" smtClean="0"/>
              <a:t>Le cours a débuté la semaine du 28 mars 2016. </a:t>
            </a:r>
          </a:p>
          <a:p>
            <a:r>
              <a:rPr lang="fr-CA" dirty="0" smtClean="0"/>
              <a:t>Je suis arrivée en Haïti le 29 mars en fin de journée.  </a:t>
            </a:r>
          </a:p>
          <a:p>
            <a:r>
              <a:rPr lang="fr-CA" dirty="0" smtClean="0"/>
              <a:t>J’ai assisté aux cours donnés par la professeure haïtienne, les 30 et 31 mars. </a:t>
            </a:r>
          </a:p>
          <a:p>
            <a:r>
              <a:rPr lang="fr-CA" dirty="0" smtClean="0"/>
              <a:t>J’ai débuté mon enseignement le lundi suivant, 4 avril. </a:t>
            </a:r>
          </a:p>
          <a:p>
            <a:r>
              <a:rPr lang="fr-CA" dirty="0" smtClean="0"/>
              <a:t>Ce cours s’est terminé le jeudi, 21 avril 2016. </a:t>
            </a:r>
          </a:p>
          <a:p>
            <a:r>
              <a:rPr lang="fr-CA" dirty="0" smtClean="0"/>
              <a:t>J’ai travaillé seule les deux dernières semaines. J’ai corrigé 2 travaux sur 3.</a:t>
            </a:r>
          </a:p>
          <a:p>
            <a:r>
              <a:rPr lang="fr-CA" dirty="0" smtClean="0"/>
              <a:t>Il n’y a pas toujours d’électricité, ni d’internet, et la lumière de la classe se trouve plutôt tamisée </a:t>
            </a:r>
          </a:p>
          <a:p>
            <a:endParaRPr lang="fr-CA" dirty="0"/>
          </a:p>
        </p:txBody>
      </p:sp>
    </p:spTree>
    <p:extLst>
      <p:ext uri="{BB962C8B-B14F-4D97-AF65-F5344CB8AC3E}">
        <p14:creationId xmlns:p14="http://schemas.microsoft.com/office/powerpoint/2010/main" val="85740466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 EXPÉRIENCE D’ENSEIGNEMENT / MASTER (Mme Asselin) </a:t>
            </a:r>
            <a:endParaRPr lang="fr-CA" dirty="0"/>
          </a:p>
        </p:txBody>
      </p:sp>
      <p:sp>
        <p:nvSpPr>
          <p:cNvPr id="3" name="Espace réservé du contenu 2"/>
          <p:cNvSpPr>
            <a:spLocks noGrp="1"/>
          </p:cNvSpPr>
          <p:nvPr>
            <p:ph idx="1"/>
          </p:nvPr>
        </p:nvSpPr>
        <p:spPr/>
        <p:txBody>
          <a:bodyPr/>
          <a:lstStyle/>
          <a:p>
            <a:r>
              <a:rPr lang="fr-CA" dirty="0" smtClean="0"/>
              <a:t>À mes yeux, les étudiants souffrent de certaines lacunes en français écrit. L’orthographe et les accords des participes passés sont parfois erronés. </a:t>
            </a:r>
          </a:p>
          <a:p>
            <a:r>
              <a:rPr lang="fr-CA" dirty="0" smtClean="0"/>
              <a:t>À noter que cette situation prévaut dans plusieurs autres universités francophones.</a:t>
            </a:r>
          </a:p>
          <a:p>
            <a:endParaRPr lang="fr-CA"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EXPÉRIENCE D’ENSEIGNEMENT / MASTER (Mme Asselin)</a:t>
            </a:r>
            <a:endParaRPr lang="fr-CA" dirty="0"/>
          </a:p>
        </p:txBody>
      </p:sp>
      <p:sp>
        <p:nvSpPr>
          <p:cNvPr id="3" name="Espace réservé du contenu 2"/>
          <p:cNvSpPr>
            <a:spLocks noGrp="1"/>
          </p:cNvSpPr>
          <p:nvPr>
            <p:ph idx="1"/>
          </p:nvPr>
        </p:nvSpPr>
        <p:spPr/>
        <p:txBody>
          <a:bodyPr>
            <a:normAutofit fontScale="92500" lnSpcReduction="20000"/>
          </a:bodyPr>
          <a:lstStyle/>
          <a:p>
            <a:r>
              <a:rPr lang="fr-CA" dirty="0" smtClean="0"/>
              <a:t>Les étudiants semblent davantage habitués à apprendre de manière théorique en salle de classe. </a:t>
            </a:r>
          </a:p>
          <a:p>
            <a:r>
              <a:rPr lang="fr-CA" dirty="0" smtClean="0"/>
              <a:t>Ils m’apparaissent plus à l’aise à l’oral qu’à l’écrit, et n’osent guère faire preuve de créativité ou d’être proactifs dans leur apprentissage. </a:t>
            </a:r>
          </a:p>
          <a:p>
            <a:r>
              <a:rPr lang="fr-CA" dirty="0" smtClean="0"/>
              <a:t>Ils tendent à se concentrer sur la </a:t>
            </a:r>
            <a:r>
              <a:rPr lang="fr-CA" b="1" dirty="0" smtClean="0"/>
              <a:t>note</a:t>
            </a:r>
            <a:r>
              <a:rPr lang="fr-CA" dirty="0" smtClean="0"/>
              <a:t> plutôt que sur le </a:t>
            </a:r>
            <a:r>
              <a:rPr lang="fr-CA" b="1" dirty="0" smtClean="0"/>
              <a:t>processus</a:t>
            </a:r>
            <a:r>
              <a:rPr lang="fr-CA" dirty="0" smtClean="0"/>
              <a:t>, ainsi ils se réfèrent presqu’uniquement aux ressources déployées par la professeure plutôt que de chercher eux-mêmes diverses sources. </a:t>
            </a:r>
          </a:p>
          <a:p>
            <a:endParaRPr lang="fr-CA"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EXPÉRIENCE D’ENSEIGNEMENT / MASTER (Mme Asselin)</a:t>
            </a:r>
            <a:endParaRPr lang="fr-CA" dirty="0"/>
          </a:p>
        </p:txBody>
      </p:sp>
      <p:sp>
        <p:nvSpPr>
          <p:cNvPr id="3" name="Espace réservé du contenu 2"/>
          <p:cNvSpPr>
            <a:spLocks noGrp="1"/>
          </p:cNvSpPr>
          <p:nvPr>
            <p:ph idx="1"/>
          </p:nvPr>
        </p:nvSpPr>
        <p:spPr/>
        <p:txBody>
          <a:bodyPr>
            <a:normAutofit fontScale="92500" lnSpcReduction="10000"/>
          </a:bodyPr>
          <a:lstStyle/>
          <a:p>
            <a:r>
              <a:rPr lang="fr-CA" dirty="0" smtClean="0"/>
              <a:t>Ils ne connaissent pas les méthodes d’évaluation ou de validation des écrits et éprouvent un certain malaise à effectuer une recension d’écrits.</a:t>
            </a:r>
          </a:p>
          <a:p>
            <a:r>
              <a:rPr lang="fr-CA" dirty="0" smtClean="0"/>
              <a:t>Ils ne semblent pas connaître les méthodes de présentation des travaux, ni les normes de présentation des citations ou des références bibliographiques. </a:t>
            </a:r>
          </a:p>
          <a:p>
            <a:r>
              <a:rPr lang="fr-CA" dirty="0" smtClean="0"/>
              <a:t>Pourtant, les normes leur ont été déjà envoyées plus d’une fois. Selon moi, ils ne sont pas habitués à respecter de telles normes.</a:t>
            </a:r>
          </a:p>
          <a:p>
            <a:endParaRPr lang="fr-CA"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EXPÉRIENCE D’ENSEIGNEMENT / MASTER (Mme Asselin) </a:t>
            </a:r>
            <a:endParaRPr lang="fr-CA" dirty="0"/>
          </a:p>
        </p:txBody>
      </p:sp>
      <p:sp>
        <p:nvSpPr>
          <p:cNvPr id="3" name="Espace réservé du contenu 2"/>
          <p:cNvSpPr>
            <a:spLocks noGrp="1"/>
          </p:cNvSpPr>
          <p:nvPr>
            <p:ph idx="1"/>
          </p:nvPr>
        </p:nvSpPr>
        <p:spPr/>
        <p:txBody>
          <a:bodyPr>
            <a:normAutofit/>
          </a:bodyPr>
          <a:lstStyle/>
          <a:p>
            <a:r>
              <a:rPr lang="fr-CA" dirty="0" smtClean="0"/>
              <a:t>Aux cycles supérieurs, les étudiants doivent écrire et rédiger, et évaluer des sources et présenter des travaux ou documents scientifiques, selon des normes spécifiques. Le cours </a:t>
            </a:r>
            <a:r>
              <a:rPr lang="fr-CA" b="1" dirty="0" smtClean="0"/>
              <a:t>d’écriture scientifique</a:t>
            </a:r>
            <a:r>
              <a:rPr lang="fr-CA" dirty="0" smtClean="0"/>
              <a:t> de l’automne 2016 les aidera à cheminer vers l’atteinte de ces objectifs.</a:t>
            </a:r>
          </a:p>
          <a:p>
            <a:endParaRPr lang="fr-CA"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EXPÉRIENCE D’ENSEIGNEMENT / MASTER (Mme Asselin)</a:t>
            </a:r>
            <a:endParaRPr lang="fr-CA" dirty="0"/>
          </a:p>
        </p:txBody>
      </p:sp>
      <p:sp>
        <p:nvSpPr>
          <p:cNvPr id="3" name="Espace réservé du contenu 2"/>
          <p:cNvSpPr>
            <a:spLocks noGrp="1"/>
          </p:cNvSpPr>
          <p:nvPr>
            <p:ph idx="1"/>
          </p:nvPr>
        </p:nvSpPr>
        <p:spPr/>
        <p:txBody>
          <a:bodyPr>
            <a:normAutofit fontScale="85000" lnSpcReduction="10000"/>
          </a:bodyPr>
          <a:lstStyle/>
          <a:p>
            <a:r>
              <a:rPr lang="fr-CA" dirty="0" smtClean="0"/>
              <a:t>J’ai remarqué que les dirigeants du programme n’appliquent pas toujours les conséquences prévues au manque de suivi des règlements par les étudiants. Je crois que cela tend à encourager la procrastination et à amoindrir la valeur du diplôme.  </a:t>
            </a:r>
          </a:p>
          <a:p>
            <a:r>
              <a:rPr lang="fr-CA" dirty="0" smtClean="0"/>
              <a:t>Par exemple, 3 absences à un même cours intensif devaient obliger un étudiant à reprendre ce cours. J’ignore si cette règle sera appliquée. </a:t>
            </a:r>
          </a:p>
          <a:p>
            <a:r>
              <a:rPr lang="fr-CA" dirty="0" smtClean="0"/>
              <a:t>J’apprends en octobre 2016 que certains étudiants ont été sortis du programme selon les conséquences mentionnées dans les règles.</a:t>
            </a:r>
          </a:p>
          <a:p>
            <a:endParaRPr lang="fr-CA"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EXPÉRIENCE D’ENSEIGNEMENT / MASTER (Mme Asselin) </a:t>
            </a:r>
            <a:endParaRPr lang="fr-CA" dirty="0"/>
          </a:p>
        </p:txBody>
      </p:sp>
      <p:sp>
        <p:nvSpPr>
          <p:cNvPr id="3" name="Espace réservé du contenu 2"/>
          <p:cNvSpPr>
            <a:spLocks noGrp="1"/>
          </p:cNvSpPr>
          <p:nvPr>
            <p:ph idx="1"/>
          </p:nvPr>
        </p:nvSpPr>
        <p:spPr/>
        <p:txBody>
          <a:bodyPr>
            <a:normAutofit/>
          </a:bodyPr>
          <a:lstStyle/>
          <a:p>
            <a:r>
              <a:rPr lang="fr-CA" dirty="0" smtClean="0"/>
              <a:t>Les dates de remise des travaux devraient être respectées. </a:t>
            </a:r>
          </a:p>
          <a:p>
            <a:r>
              <a:rPr lang="fr-CA" dirty="0" smtClean="0"/>
              <a:t>Des événements peuvent retarder certaines dates de dépôt des travaux, mais à mes yeux, leur abus tend à nuire. </a:t>
            </a:r>
          </a:p>
          <a:p>
            <a:endParaRPr lang="fr-CA"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EXPÉRIENCE D’ENSEIGNEMENT / MASTER (Mme Asselin) </a:t>
            </a:r>
            <a:endParaRPr lang="fr-CA" dirty="0"/>
          </a:p>
        </p:txBody>
      </p:sp>
      <p:sp>
        <p:nvSpPr>
          <p:cNvPr id="3" name="Espace réservé du contenu 2"/>
          <p:cNvSpPr>
            <a:spLocks noGrp="1"/>
          </p:cNvSpPr>
          <p:nvPr>
            <p:ph idx="1"/>
          </p:nvPr>
        </p:nvSpPr>
        <p:spPr/>
        <p:txBody>
          <a:bodyPr>
            <a:normAutofit/>
          </a:bodyPr>
          <a:lstStyle/>
          <a:p>
            <a:pPr marL="0" indent="0">
              <a:buNone/>
            </a:pPr>
            <a:r>
              <a:rPr lang="fr-CA" b="1" dirty="0" smtClean="0"/>
              <a:t>Curriculum</a:t>
            </a:r>
            <a:endParaRPr lang="fr-CA" dirty="0" smtClean="0"/>
          </a:p>
          <a:p>
            <a:r>
              <a:rPr lang="fr-CA" dirty="0" smtClean="0"/>
              <a:t>Je n’ai donné que 4 cours, du 25 au 28 avril 2016. J’ai dû préparer ces cours et un travail sommatif (25%) en une fin de semaine. Je n’ai reçu que la moitié des travaux en date du 19 juillet 2016….et en date du 26 octobre 2016!</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EXPÉRIENCE D’ENSEIGNEMENT / MASTER (Mme Asselin)</a:t>
            </a:r>
            <a:endParaRPr lang="fr-CA" dirty="0"/>
          </a:p>
        </p:txBody>
      </p:sp>
      <p:sp>
        <p:nvSpPr>
          <p:cNvPr id="3" name="Espace réservé du contenu 2"/>
          <p:cNvSpPr>
            <a:spLocks noGrp="1"/>
          </p:cNvSpPr>
          <p:nvPr>
            <p:ph idx="1"/>
          </p:nvPr>
        </p:nvSpPr>
        <p:spPr/>
        <p:txBody>
          <a:bodyPr>
            <a:normAutofit fontScale="92500"/>
          </a:bodyPr>
          <a:lstStyle/>
          <a:p>
            <a:r>
              <a:rPr lang="fr-CA" dirty="0" smtClean="0"/>
              <a:t>Les rapports au </a:t>
            </a:r>
            <a:r>
              <a:rPr lang="fr-CA" i="1" dirty="0" smtClean="0"/>
              <a:t>temps</a:t>
            </a:r>
            <a:r>
              <a:rPr lang="fr-CA" dirty="0" smtClean="0"/>
              <a:t> et aux </a:t>
            </a:r>
            <a:r>
              <a:rPr lang="fr-CA" i="1" dirty="0" smtClean="0"/>
              <a:t>relations avec les supérieurs hiérarchiques</a:t>
            </a:r>
            <a:r>
              <a:rPr lang="fr-CA" dirty="0" smtClean="0"/>
              <a:t> varient ostensiblement entre Haïti et l’Amérique du Nord. </a:t>
            </a:r>
          </a:p>
          <a:p>
            <a:r>
              <a:rPr lang="fr-CA" dirty="0" smtClean="0"/>
              <a:t>Cela devrait, il me semble, être explicité aux étudiants et aux enseignants.</a:t>
            </a:r>
          </a:p>
          <a:p>
            <a:r>
              <a:rPr lang="fr-CA" dirty="0" smtClean="0"/>
              <a:t>Chacun doit comprendre que l’Autre a des façons de voir ou de faire différentes, voire opposées. Les représentations sociales divergent, parfois. </a:t>
            </a:r>
          </a:p>
          <a:p>
            <a:r>
              <a:rPr lang="fr-CA" dirty="0" smtClean="0"/>
              <a:t>Comment négocier avec l’Autre? </a:t>
            </a:r>
          </a:p>
          <a:p>
            <a:endParaRPr lang="fr-CA"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EXPÉRIENCE D’ENSEIGNEMENT / MASTER (Mme Asselin) </a:t>
            </a:r>
            <a:endParaRPr lang="fr-CA" dirty="0"/>
          </a:p>
        </p:txBody>
      </p:sp>
      <p:sp>
        <p:nvSpPr>
          <p:cNvPr id="3" name="Espace réservé du contenu 2"/>
          <p:cNvSpPr>
            <a:spLocks noGrp="1"/>
          </p:cNvSpPr>
          <p:nvPr>
            <p:ph idx="1"/>
          </p:nvPr>
        </p:nvSpPr>
        <p:spPr/>
        <p:txBody>
          <a:bodyPr>
            <a:normAutofit/>
          </a:bodyPr>
          <a:lstStyle/>
          <a:p>
            <a:r>
              <a:rPr lang="fr-CA" dirty="0" smtClean="0"/>
              <a:t>Il faut comprendre que ce travail en est un d’analyse, d’évaluation et de création. Ils sont capables de le faire, mais ne sont guère habitués à réaliser de telles tâches. L’analyse et la comparaison de curricula demande temps, énergie et motivation. </a:t>
            </a:r>
          </a:p>
          <a:p>
            <a:endParaRPr lang="fr-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DÉPLOIEMENT DU PROGRAMME</a:t>
            </a:r>
            <a:endParaRPr lang="fr-CA" dirty="0"/>
          </a:p>
        </p:txBody>
      </p:sp>
      <p:sp>
        <p:nvSpPr>
          <p:cNvPr id="3" name="Espace réservé du contenu 2"/>
          <p:cNvSpPr>
            <a:spLocks noGrp="1"/>
          </p:cNvSpPr>
          <p:nvPr>
            <p:ph idx="1"/>
          </p:nvPr>
        </p:nvSpPr>
        <p:spPr/>
        <p:txBody>
          <a:bodyPr/>
          <a:lstStyle/>
          <a:p>
            <a:r>
              <a:rPr lang="fr-CA" dirty="0" smtClean="0"/>
              <a:t>Cours donnés</a:t>
            </a:r>
          </a:p>
          <a:p>
            <a:r>
              <a:rPr lang="fr-CA" dirty="0" smtClean="0"/>
              <a:t>Cours à venir 2016-2017</a:t>
            </a:r>
          </a:p>
          <a:p>
            <a:r>
              <a:rPr lang="fr-CA" dirty="0" smtClean="0"/>
              <a:t>Essai </a:t>
            </a:r>
            <a:endParaRPr lang="fr-CA" dirty="0"/>
          </a:p>
        </p:txBody>
      </p:sp>
    </p:spTree>
    <p:extLst>
      <p:ext uri="{BB962C8B-B14F-4D97-AF65-F5344CB8AC3E}">
        <p14:creationId xmlns:p14="http://schemas.microsoft.com/office/powerpoint/2010/main" val="233382917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EXPÉRIENCE D’ENSEIGNEMENT / MASTER (Mme Asselin)</a:t>
            </a:r>
            <a:endParaRPr lang="fr-CA" dirty="0"/>
          </a:p>
        </p:txBody>
      </p:sp>
      <p:sp>
        <p:nvSpPr>
          <p:cNvPr id="3" name="Espace réservé du contenu 2"/>
          <p:cNvSpPr>
            <a:spLocks noGrp="1"/>
          </p:cNvSpPr>
          <p:nvPr>
            <p:ph idx="1"/>
          </p:nvPr>
        </p:nvSpPr>
        <p:spPr/>
        <p:txBody>
          <a:bodyPr/>
          <a:lstStyle/>
          <a:p>
            <a:r>
              <a:rPr lang="fr-CA" dirty="0" smtClean="0"/>
              <a:t>À mes yeux, cette nouvelle expérience d’apprentissage leur semble lourde. Ils sont habitués à travailler davantage à l’oral, et à devoir répéter ce qui a été vu dans le cours, en classe, par le professeur. </a:t>
            </a:r>
          </a:p>
          <a:p>
            <a:endParaRPr lang="fr-CA"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EXPÉRIENCE D’ENSEIGNEMENT / MASTER (Mme Asselin) </a:t>
            </a:r>
            <a:endParaRPr lang="fr-CA" dirty="0"/>
          </a:p>
        </p:txBody>
      </p:sp>
      <p:sp>
        <p:nvSpPr>
          <p:cNvPr id="3" name="Espace réservé du contenu 2"/>
          <p:cNvSpPr>
            <a:spLocks noGrp="1"/>
          </p:cNvSpPr>
          <p:nvPr>
            <p:ph idx="1"/>
          </p:nvPr>
        </p:nvSpPr>
        <p:spPr/>
        <p:txBody>
          <a:bodyPr>
            <a:normAutofit/>
          </a:bodyPr>
          <a:lstStyle/>
          <a:p>
            <a:r>
              <a:rPr lang="fr-CA" dirty="0" smtClean="0"/>
              <a:t>L’analyse, l’évaluation et la création dans le cadre d’une évaluation sommative peut leur faire peur. À noter que le temps a cruellement manqué pour détailler l’exécution de ces tâches.</a:t>
            </a:r>
          </a:p>
          <a:p>
            <a:endParaRPr lang="fr-CA"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EXPÉRIENCE D’ENSEIGNEMENT / MASTER (Mme Asselin)</a:t>
            </a:r>
            <a:endParaRPr lang="fr-CA" dirty="0"/>
          </a:p>
        </p:txBody>
      </p:sp>
      <p:sp>
        <p:nvSpPr>
          <p:cNvPr id="3" name="Espace réservé du contenu 2"/>
          <p:cNvSpPr>
            <a:spLocks noGrp="1"/>
          </p:cNvSpPr>
          <p:nvPr>
            <p:ph idx="1"/>
          </p:nvPr>
        </p:nvSpPr>
        <p:spPr/>
        <p:txBody>
          <a:bodyPr/>
          <a:lstStyle/>
          <a:p>
            <a:r>
              <a:rPr lang="fr-CA" dirty="0" smtClean="0"/>
              <a:t>Il m’apparaît que ces adultes, étudiants de maîtrise, doivent et pourraient, avec soutien, développer leur autonomie dans leur parcours académique.  </a:t>
            </a:r>
          </a:p>
          <a:p>
            <a:endParaRPr lang="fr-CA"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EXPÉRIENCE D’ENSEIGNEMENT / MASTER (Mme Asselin) - 2</a:t>
            </a:r>
            <a:endParaRPr lang="fr-CA" dirty="0"/>
          </a:p>
        </p:txBody>
      </p:sp>
      <p:sp>
        <p:nvSpPr>
          <p:cNvPr id="3" name="Espace réservé du contenu 2"/>
          <p:cNvSpPr>
            <a:spLocks noGrp="1"/>
          </p:cNvSpPr>
          <p:nvPr>
            <p:ph idx="1"/>
          </p:nvPr>
        </p:nvSpPr>
        <p:spPr/>
        <p:txBody>
          <a:bodyPr>
            <a:normAutofit fontScale="92500"/>
          </a:bodyPr>
          <a:lstStyle/>
          <a:p>
            <a:pPr>
              <a:buNone/>
            </a:pPr>
            <a:r>
              <a:rPr lang="fr-CA" b="1" dirty="0" smtClean="0"/>
              <a:t>Séminaire de recherche qualitative</a:t>
            </a:r>
          </a:p>
          <a:p>
            <a:r>
              <a:rPr lang="fr-CA" dirty="0" smtClean="0"/>
              <a:t>Le cours a débuté le lundi, 24 octobre 2016 vers 15h00.</a:t>
            </a:r>
          </a:p>
          <a:p>
            <a:r>
              <a:rPr lang="fr-CA" dirty="0" smtClean="0"/>
              <a:t>Je suis arrivée en Haïti le 24 octobre en matinée.</a:t>
            </a:r>
          </a:p>
          <a:p>
            <a:r>
              <a:rPr lang="fr-CA" dirty="0" smtClean="0"/>
              <a:t>Le cours est prévu pour durer toute la </a:t>
            </a:r>
            <a:r>
              <a:rPr lang="fr-CA" b="1" dirty="0" smtClean="0"/>
              <a:t>semaine du 24 octobre</a:t>
            </a:r>
            <a:r>
              <a:rPr lang="fr-CA" dirty="0" smtClean="0"/>
              <a:t>, puis se poursuivre en vidéoconférence entre l’AUF à Port-au-Prince et l’UQAC pendant 15h réparties sur deux jours, les 5 et 6 janvier 2017.</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EXPÉRIENCE D’ENSEIGNEMENT / MASTER (Mme Asselin) - 2</a:t>
            </a:r>
            <a:endParaRPr lang="fr-CA" dirty="0"/>
          </a:p>
        </p:txBody>
      </p:sp>
      <p:sp>
        <p:nvSpPr>
          <p:cNvPr id="3" name="Espace réservé du contenu 2"/>
          <p:cNvSpPr>
            <a:spLocks noGrp="1"/>
          </p:cNvSpPr>
          <p:nvPr>
            <p:ph idx="1"/>
          </p:nvPr>
        </p:nvSpPr>
        <p:spPr/>
        <p:txBody>
          <a:bodyPr>
            <a:normAutofit fontScale="92500" lnSpcReduction="10000"/>
          </a:bodyPr>
          <a:lstStyle/>
          <a:p>
            <a:r>
              <a:rPr lang="fr-CA" dirty="0" smtClean="0"/>
              <a:t>Or, dans l’avant-midi du lundi 24 octobre, des manifestants, des étudiants en colère contre l’ENS de L’UEH et le ministre de l’éducation, cassent des vitres, brisent des voitures, lancent des pierres et écrivent des graffitis sur les murs. Je peux constater les dégâts dès mon arrivée dans l’après-midi. </a:t>
            </a:r>
          </a:p>
          <a:p>
            <a:r>
              <a:rPr lang="fr-CA" dirty="0" smtClean="0"/>
              <a:t>Le cours de cette journée et celui du lendemain se déroulent très bien. Les étudiants sont calmes, intéressés et intéressants. </a:t>
            </a:r>
          </a:p>
          <a:p>
            <a:endParaRPr lang="fr-CA"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EXPÉRIENCE D’ENSEIGNEMENT / MASTER (Mme Asselin) - 2</a:t>
            </a:r>
            <a:endParaRPr lang="fr-CA" dirty="0"/>
          </a:p>
        </p:txBody>
      </p:sp>
      <p:sp>
        <p:nvSpPr>
          <p:cNvPr id="3" name="Espace réservé du contenu 2"/>
          <p:cNvSpPr>
            <a:spLocks noGrp="1"/>
          </p:cNvSpPr>
          <p:nvPr>
            <p:ph idx="1"/>
          </p:nvPr>
        </p:nvSpPr>
        <p:spPr/>
        <p:txBody>
          <a:bodyPr>
            <a:normAutofit/>
          </a:bodyPr>
          <a:lstStyle/>
          <a:p>
            <a:r>
              <a:rPr lang="fr-CA" dirty="0" smtClean="0"/>
              <a:t>Le cours du mercredi (jour 3), se déroule autrement. </a:t>
            </a:r>
          </a:p>
          <a:p>
            <a:r>
              <a:rPr lang="fr-CA" dirty="0" smtClean="0"/>
              <a:t>Un représentant de l’ÉNS arrive en classe et prend </a:t>
            </a:r>
            <a:r>
              <a:rPr lang="fr-CA" b="1" dirty="0" smtClean="0"/>
              <a:t>une heure</a:t>
            </a:r>
            <a:r>
              <a:rPr lang="fr-CA" dirty="0" smtClean="0"/>
              <a:t> pour expliquer aux étudiants que la direction se trouve « </a:t>
            </a:r>
            <a:r>
              <a:rPr lang="fr-CA" b="1" dirty="0" smtClean="0"/>
              <a:t>impuissante et dépourvue » </a:t>
            </a:r>
            <a:r>
              <a:rPr lang="fr-CA" sz="1600" dirty="0" smtClean="0"/>
              <a:t>(traduction libre du créole) </a:t>
            </a:r>
            <a:r>
              <a:rPr lang="fr-CA" dirty="0" smtClean="0"/>
              <a:t>devant une telle situation et qu’en conséquence, les manifestations peuvent surgir à nouveau. </a:t>
            </a:r>
          </a:p>
          <a:p>
            <a:endParaRPr lang="fr-CA"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EXPÉRIENCE D’ENSEIGNEMENT / MASTER (Mme Asselin) - 2</a:t>
            </a:r>
            <a:endParaRPr lang="fr-CA" dirty="0"/>
          </a:p>
        </p:txBody>
      </p:sp>
      <p:sp>
        <p:nvSpPr>
          <p:cNvPr id="3" name="Espace réservé du contenu 2"/>
          <p:cNvSpPr>
            <a:spLocks noGrp="1"/>
          </p:cNvSpPr>
          <p:nvPr>
            <p:ph idx="1"/>
          </p:nvPr>
        </p:nvSpPr>
        <p:spPr/>
        <p:txBody>
          <a:bodyPr/>
          <a:lstStyle/>
          <a:p>
            <a:r>
              <a:rPr lang="fr-CA" dirty="0" smtClean="0"/>
              <a:t>Des membres du personnel ont été blessés. D’autres, insultés par les graffitis. </a:t>
            </a:r>
          </a:p>
          <a:p>
            <a:r>
              <a:rPr lang="fr-CA" dirty="0" smtClean="0"/>
              <a:t>Ainsi, « …l’université pourrait fermer pour un certain temps, voire des mois ».</a:t>
            </a:r>
            <a:endParaRPr lang="fr-CA"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EXPÉRIENCE D’ENSEIGNEMENT / MASTER (Mme Asselin) - 2</a:t>
            </a:r>
            <a:endParaRPr lang="fr-CA" dirty="0"/>
          </a:p>
        </p:txBody>
      </p:sp>
      <p:sp>
        <p:nvSpPr>
          <p:cNvPr id="3" name="Espace réservé du contenu 2"/>
          <p:cNvSpPr>
            <a:spLocks noGrp="1"/>
          </p:cNvSpPr>
          <p:nvPr>
            <p:ph idx="1"/>
          </p:nvPr>
        </p:nvSpPr>
        <p:spPr/>
        <p:txBody>
          <a:bodyPr/>
          <a:lstStyle/>
          <a:p>
            <a:r>
              <a:rPr lang="fr-CA" dirty="0" smtClean="0"/>
              <a:t>Les étudiants vivent une colère déchaînée.</a:t>
            </a:r>
          </a:p>
          <a:p>
            <a:r>
              <a:rPr lang="fr-CA" dirty="0" smtClean="0"/>
              <a:t>Tentatives de dialogues entre le représentant de la direction et les étudiants, plus ou moins fructueuses.</a:t>
            </a:r>
          </a:p>
          <a:p>
            <a:r>
              <a:rPr lang="fr-CA" dirty="0" smtClean="0"/>
              <a:t>Je suis impuissante. J’attends. Le temps passe.</a:t>
            </a:r>
          </a:p>
          <a:p>
            <a:r>
              <a:rPr lang="fr-CA" dirty="0" smtClean="0"/>
              <a:t>J’offre une pause aux étudiants et je donne le cours de mon mieux = difficile!</a:t>
            </a:r>
          </a:p>
          <a:p>
            <a:endParaRPr lang="fr-CA"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EXPÉRIENCE D’ENSEIGNEMENT / MASTER (Mme Asselin) - 2</a:t>
            </a:r>
            <a:endParaRPr lang="fr-CA" dirty="0"/>
          </a:p>
        </p:txBody>
      </p:sp>
      <p:sp>
        <p:nvSpPr>
          <p:cNvPr id="3" name="Espace réservé du contenu 2"/>
          <p:cNvSpPr>
            <a:spLocks noGrp="1"/>
          </p:cNvSpPr>
          <p:nvPr>
            <p:ph idx="1"/>
          </p:nvPr>
        </p:nvSpPr>
        <p:spPr/>
        <p:txBody>
          <a:bodyPr>
            <a:normAutofit fontScale="92500" lnSpcReduction="10000"/>
          </a:bodyPr>
          <a:lstStyle/>
          <a:p>
            <a:r>
              <a:rPr lang="fr-CA" dirty="0" smtClean="0"/>
              <a:t>Le cours suivant se passe dans la paix. Une autre gestionnaire vient parler aux étudiants (à ma demande). Elle les calme. Elle est habile. </a:t>
            </a:r>
          </a:p>
          <a:p>
            <a:r>
              <a:rPr lang="fr-CA" dirty="0" smtClean="0"/>
              <a:t>Les étudiants veulent apprendre et se dévouent dans leur travail.</a:t>
            </a:r>
          </a:p>
          <a:p>
            <a:r>
              <a:rPr lang="fr-CA" dirty="0" smtClean="0"/>
              <a:t>Le dernier jour, les manifestants reviennent et le cours est annulé…</a:t>
            </a:r>
          </a:p>
          <a:p>
            <a:r>
              <a:rPr lang="fr-CA" dirty="0" smtClean="0"/>
              <a:t>Les questions des étudiants devront être répondues par courriels ou </a:t>
            </a:r>
            <a:r>
              <a:rPr lang="fr-CA" i="1" dirty="0" err="1" smtClean="0"/>
              <a:t>skype</a:t>
            </a:r>
            <a:r>
              <a:rPr lang="fr-CA" dirty="0" smtClean="0"/>
              <a:t>…les rencontres individuelles, annulées (méthodologie)</a:t>
            </a:r>
            <a:endParaRPr lang="fr-CA"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
          <p:cNvSpPr txBox="1">
            <a:spLocks/>
          </p:cNvSpPr>
          <p:nvPr/>
        </p:nvSpPr>
        <p:spPr>
          <a:xfrm>
            <a:off x="685800" y="1066800"/>
            <a:ext cx="7772400" cy="1135081"/>
          </a:xfrm>
          <a:prstGeom prst="rect">
            <a:avLst/>
          </a:prstGeom>
        </p:spPr>
        <p:txBody>
          <a:bodyPr vert="horz" lIns="0" tIns="0" rIns="0" bIns="0" rtlCol="0" anchor="ctr">
            <a:normAutofit/>
          </a:bodyPr>
          <a:lstStyle>
            <a:lvl1pPr marL="0" indent="0" algn="ctr" defTabSz="457200" rtl="0" eaLnBrk="1" latinLnBrk="0" hangingPunct="1">
              <a:spcBef>
                <a:spcPts val="0"/>
              </a:spcBef>
              <a:spcAft>
                <a:spcPts val="600"/>
              </a:spcAft>
              <a:buClr>
                <a:schemeClr val="accent1"/>
              </a:buClr>
              <a:buSzPct val="85000"/>
              <a:buFont typeface="Lucida Grande"/>
              <a:buNone/>
              <a:defRPr sz="3200" kern="1200">
                <a:solidFill>
                  <a:srgbClr val="004A64"/>
                </a:solidFill>
                <a:latin typeface="Candara"/>
                <a:ea typeface="+mn-ea"/>
                <a:cs typeface="Candara"/>
              </a:defRPr>
            </a:lvl1pPr>
            <a:lvl2pPr marL="742950" indent="-285750" algn="l" defTabSz="457200" rtl="0" eaLnBrk="1" latinLnBrk="0" hangingPunct="1">
              <a:spcBef>
                <a:spcPts val="0"/>
              </a:spcBef>
              <a:spcAft>
                <a:spcPts val="600"/>
              </a:spcAft>
              <a:buClr>
                <a:schemeClr val="accent1"/>
              </a:buClr>
              <a:buSzPct val="100000"/>
              <a:buFont typeface="Arial"/>
              <a:buChar char="–"/>
              <a:defRPr sz="2800" kern="1200">
                <a:solidFill>
                  <a:schemeClr val="tx1"/>
                </a:solidFill>
                <a:latin typeface="Candara"/>
                <a:ea typeface="+mn-ea"/>
                <a:cs typeface="Candara"/>
              </a:defRPr>
            </a:lvl2pPr>
            <a:lvl3pPr marL="1143000" indent="-228600" algn="l" defTabSz="457200" rtl="0" eaLnBrk="1" latinLnBrk="0" hangingPunct="1">
              <a:spcBef>
                <a:spcPts val="0"/>
              </a:spcBef>
              <a:buClr>
                <a:schemeClr val="accent1"/>
              </a:buClr>
              <a:buSzPct val="80000"/>
              <a:buFont typeface="Wingdings" charset="2"/>
              <a:buChar char="§"/>
              <a:defRPr sz="2400" kern="1200">
                <a:solidFill>
                  <a:schemeClr val="tx1"/>
                </a:solidFill>
                <a:latin typeface="Candara"/>
                <a:ea typeface="+mn-ea"/>
                <a:cs typeface="Candara"/>
              </a:defRPr>
            </a:lvl3pPr>
            <a:lvl4pPr marL="1600200" indent="-228600" algn="l" defTabSz="457200" rtl="0" eaLnBrk="1" latinLnBrk="0" hangingPunct="1">
              <a:spcBef>
                <a:spcPts val="0"/>
              </a:spcBef>
              <a:buClr>
                <a:schemeClr val="accent1"/>
              </a:buClr>
              <a:buFont typeface="Arial"/>
              <a:buChar char="–"/>
              <a:defRPr sz="2000" kern="1200">
                <a:solidFill>
                  <a:schemeClr val="tx1"/>
                </a:solidFill>
                <a:latin typeface="Candara"/>
                <a:ea typeface="+mn-ea"/>
                <a:cs typeface="Candara"/>
              </a:defRPr>
            </a:lvl4pPr>
            <a:lvl5pPr marL="2098800" indent="-234000" algn="l" defTabSz="457200" rtl="0" eaLnBrk="1" latinLnBrk="0" hangingPunct="1">
              <a:spcBef>
                <a:spcPts val="0"/>
              </a:spcBef>
              <a:buClr>
                <a:schemeClr val="accent1"/>
              </a:buClr>
              <a:buSzPct val="80000"/>
              <a:buFont typeface="Arial"/>
              <a:buChar char="•"/>
              <a:defRPr sz="2000" kern="1200">
                <a:solidFill>
                  <a:schemeClr val="tx1"/>
                </a:solidFill>
                <a:latin typeface="Candara"/>
                <a:ea typeface="+mn-ea"/>
                <a:cs typeface="Candar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600"/>
              </a:spcAft>
              <a:buClr>
                <a:srgbClr val="004A64"/>
              </a:buClr>
              <a:buSzPct val="85000"/>
              <a:buFont typeface="Lucida Grande"/>
              <a:buNone/>
              <a:tabLst/>
              <a:defRPr/>
            </a:pPr>
            <a:r>
              <a:rPr kumimoji="0" lang="en-CA" sz="3200" b="0" i="0" u="none" strike="noStrike" kern="1200" cap="none" spc="0" normalizeH="0" baseline="0" noProof="0" dirty="0" smtClean="0">
                <a:ln>
                  <a:noFill/>
                </a:ln>
                <a:solidFill>
                  <a:srgbClr val="004A64"/>
                </a:solidFill>
                <a:effectLst/>
                <a:uLnTx/>
                <a:uFillTx/>
                <a:latin typeface="Candara"/>
                <a:ea typeface="+mn-ea"/>
              </a:rPr>
              <a:t>Your feedback is important to us!</a:t>
            </a:r>
            <a:endParaRPr kumimoji="0" lang="en-US" sz="3200" b="0" i="0" u="none" strike="noStrike" kern="1200" cap="none" spc="0" normalizeH="0" baseline="0" noProof="0" dirty="0">
              <a:ln>
                <a:noFill/>
              </a:ln>
              <a:solidFill>
                <a:srgbClr val="004A64"/>
              </a:solidFill>
              <a:effectLst/>
              <a:uLnTx/>
              <a:uFillTx/>
              <a:latin typeface="Candara"/>
              <a:ea typeface="+mn-ea"/>
            </a:endParaRPr>
          </a:p>
        </p:txBody>
      </p:sp>
      <p:sp>
        <p:nvSpPr>
          <p:cNvPr id="5" name="Content Placeholder 2"/>
          <p:cNvSpPr txBox="1">
            <a:spLocks/>
          </p:cNvSpPr>
          <p:nvPr/>
        </p:nvSpPr>
        <p:spPr>
          <a:xfrm>
            <a:off x="451449" y="2743200"/>
            <a:ext cx="8229600" cy="237626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CA" sz="2400" dirty="0">
                <a:solidFill>
                  <a:srgbClr val="004A64"/>
                </a:solidFill>
                <a:latin typeface="Candara"/>
                <a:cs typeface="Candara"/>
              </a:rPr>
              <a:t>Please take a moment to submit the </a:t>
            </a:r>
            <a:r>
              <a:rPr lang="en-CA" sz="2400">
                <a:solidFill>
                  <a:srgbClr val="004A64"/>
                </a:solidFill>
                <a:latin typeface="Candara"/>
                <a:cs typeface="Candara"/>
              </a:rPr>
              <a:t>evaluation </a:t>
            </a:r>
            <a:endParaRPr lang="en-CA" sz="2400" smtClean="0">
              <a:solidFill>
                <a:srgbClr val="004A64"/>
              </a:solidFill>
              <a:latin typeface="Candara"/>
              <a:cs typeface="Candara"/>
            </a:endParaRPr>
          </a:p>
          <a:p>
            <a:pPr marL="0" indent="0" algn="ctr">
              <a:buFont typeface="Arial" panose="020B0604020202020204" pitchFamily="34" charset="0"/>
              <a:buNone/>
            </a:pPr>
            <a:r>
              <a:rPr lang="en-CA" sz="2400" smtClean="0">
                <a:solidFill>
                  <a:srgbClr val="004A64"/>
                </a:solidFill>
                <a:latin typeface="Candara"/>
                <a:cs typeface="Candara"/>
              </a:rPr>
              <a:t>for </a:t>
            </a:r>
            <a:r>
              <a:rPr lang="en-CA" sz="2400" dirty="0">
                <a:solidFill>
                  <a:srgbClr val="004A64"/>
                </a:solidFill>
                <a:latin typeface="Candara"/>
                <a:cs typeface="Candara"/>
              </a:rPr>
              <a:t>this session.</a:t>
            </a:r>
          </a:p>
          <a:p>
            <a:pPr marL="0" indent="0" algn="ctr">
              <a:buFont typeface="Arial" panose="020B0604020202020204" pitchFamily="34" charset="0"/>
              <a:buNone/>
            </a:pPr>
            <a:endParaRPr lang="en-CA" sz="1700" dirty="0">
              <a:solidFill>
                <a:srgbClr val="004A64"/>
              </a:solidFill>
              <a:latin typeface="Candara"/>
              <a:cs typeface="Candara"/>
            </a:endParaRPr>
          </a:p>
          <a:p>
            <a:pPr marL="0" indent="0" algn="ctr">
              <a:buFont typeface="Arial" panose="020B0604020202020204" pitchFamily="34" charset="0"/>
              <a:buNone/>
            </a:pPr>
            <a:r>
              <a:rPr lang="en-CA" sz="2400" dirty="0">
                <a:solidFill>
                  <a:srgbClr val="004A64"/>
                </a:solidFill>
                <a:latin typeface="Candara"/>
                <a:cs typeface="Candara"/>
              </a:rPr>
              <a:t>Evaluations are found </a:t>
            </a:r>
            <a:r>
              <a:rPr lang="en-CA" sz="2400" dirty="0" smtClean="0">
                <a:solidFill>
                  <a:srgbClr val="004A64"/>
                </a:solidFill>
                <a:latin typeface="Candara"/>
                <a:cs typeface="Candara"/>
              </a:rPr>
              <a:t>on </a:t>
            </a:r>
            <a:r>
              <a:rPr lang="en-CA" sz="2400" dirty="0">
                <a:solidFill>
                  <a:srgbClr val="004A64"/>
                </a:solidFill>
                <a:latin typeface="Candara"/>
                <a:cs typeface="Candara"/>
              </a:rPr>
              <a:t>CBIE’s Conference app.</a:t>
            </a:r>
          </a:p>
          <a:p>
            <a:pPr marL="0" indent="0">
              <a:buFont typeface="Arial" panose="020B0604020202020204" pitchFamily="34" charset="0"/>
              <a:buNone/>
            </a:pPr>
            <a:endParaRPr lang="en-CA" sz="2200" dirty="0" smtClean="0">
              <a:solidFill>
                <a:srgbClr val="231F20"/>
              </a:solidFill>
              <a:latin typeface="Trebuchet MS" panose="020B0603020202020204" pitchFamily="34" charset="0"/>
            </a:endParaRPr>
          </a:p>
          <a:p>
            <a:pPr marL="0" indent="0" algn="ctr">
              <a:buFont typeface="Arial" panose="020B0604020202020204" pitchFamily="34" charset="0"/>
              <a:buNone/>
            </a:pPr>
            <a:r>
              <a:rPr lang="en-CA" sz="2600" b="1" dirty="0" smtClean="0">
                <a:solidFill>
                  <a:srgbClr val="FFC72C"/>
                </a:solidFill>
                <a:latin typeface="Candara" panose="020E0502030303020204" pitchFamily="34" charset="0"/>
              </a:rPr>
              <a:t>Thank you!</a:t>
            </a:r>
          </a:p>
        </p:txBody>
      </p:sp>
    </p:spTree>
    <p:extLst>
      <p:ext uri="{BB962C8B-B14F-4D97-AF65-F5344CB8AC3E}">
        <p14:creationId xmlns:p14="http://schemas.microsoft.com/office/powerpoint/2010/main" val="561399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mtClean="0"/>
              <a:t>Deux phases </a:t>
            </a:r>
            <a:r>
              <a:rPr lang="fr-CA" dirty="0" smtClean="0"/>
              <a:t>de développement</a:t>
            </a:r>
            <a:endParaRPr lang="fr-CA" dirty="0"/>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290946350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5182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Programme de formation continue</a:t>
            </a:r>
            <a:endParaRPr lang="fr-CA" dirty="0"/>
          </a:p>
        </p:txBody>
      </p:sp>
      <p:sp>
        <p:nvSpPr>
          <p:cNvPr id="3" name="Rectangle 2"/>
          <p:cNvSpPr/>
          <p:nvPr/>
        </p:nvSpPr>
        <p:spPr>
          <a:xfrm>
            <a:off x="1600200" y="2828836"/>
            <a:ext cx="6324600" cy="707886"/>
          </a:xfrm>
          <a:prstGeom prst="rect">
            <a:avLst/>
          </a:prstGeom>
        </p:spPr>
        <p:txBody>
          <a:bodyPr wrap="square">
            <a:spAutoFit/>
          </a:bodyPr>
          <a:lstStyle/>
          <a:p>
            <a:r>
              <a:rPr lang="fr-CA" sz="4000" dirty="0" smtClean="0"/>
              <a:t>Programme de premier cycle</a:t>
            </a:r>
            <a:endParaRPr lang="fr-CA" sz="4000" dirty="0"/>
          </a:p>
        </p:txBody>
      </p:sp>
    </p:spTree>
    <p:extLst>
      <p:ext uri="{BB962C8B-B14F-4D97-AF65-F5344CB8AC3E}">
        <p14:creationId xmlns:p14="http://schemas.microsoft.com/office/powerpoint/2010/main" val="2090199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smtClean="0"/>
              <a:t>DES BESOINS DE FORMATION </a:t>
            </a:r>
            <a:endParaRPr lang="fr-CA" dirty="0"/>
          </a:p>
        </p:txBody>
      </p:sp>
      <p:sp>
        <p:nvSpPr>
          <p:cNvPr id="3" name="Espace réservé du contenu 2"/>
          <p:cNvSpPr>
            <a:spLocks noGrp="1"/>
          </p:cNvSpPr>
          <p:nvPr>
            <p:ph idx="1"/>
          </p:nvPr>
        </p:nvSpPr>
        <p:spPr/>
        <p:txBody>
          <a:bodyPr>
            <a:normAutofit lnSpcReduction="10000"/>
          </a:bodyPr>
          <a:lstStyle/>
          <a:p>
            <a:r>
              <a:rPr lang="fr-CA" dirty="0"/>
              <a:t>Des besoins de formation pour les enseignants en exercice exprimés par des directeurs d’écoles à Grand-</a:t>
            </a:r>
            <a:r>
              <a:rPr lang="fr-CA" dirty="0" err="1"/>
              <a:t>Goâve</a:t>
            </a:r>
            <a:r>
              <a:rPr lang="fr-CA" dirty="0"/>
              <a:t> : Père F. Valeur, CSV et M. P. Théodore.</a:t>
            </a:r>
          </a:p>
          <a:p>
            <a:endParaRPr lang="fr-CA" dirty="0"/>
          </a:p>
          <a:p>
            <a:r>
              <a:rPr lang="fr-CA" dirty="0"/>
              <a:t>Des enseignants qui sont majoritairement non qualifiés.</a:t>
            </a:r>
          </a:p>
          <a:p>
            <a:endParaRPr lang="fr-CA" dirty="0"/>
          </a:p>
          <a:p>
            <a:r>
              <a:rPr lang="fr-CA" dirty="0"/>
              <a:t>Des statistiques à l’appui. </a:t>
            </a:r>
          </a:p>
        </p:txBody>
      </p:sp>
    </p:spTree>
    <p:extLst>
      <p:ext uri="{BB962C8B-B14F-4D97-AF65-F5344CB8AC3E}">
        <p14:creationId xmlns:p14="http://schemas.microsoft.com/office/powerpoint/2010/main" val="35457591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812</TotalTime>
  <Words>2780</Words>
  <Application>Microsoft Office PowerPoint</Application>
  <PresentationFormat>On-screen Show (4:3)</PresentationFormat>
  <Paragraphs>334</Paragraphs>
  <Slides>69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69</vt:i4>
      </vt:variant>
    </vt:vector>
  </HeadingPairs>
  <TitlesOfParts>
    <vt:vector size="75" baseType="lpstr">
      <vt:lpstr>Arial</vt:lpstr>
      <vt:lpstr>Calibri</vt:lpstr>
      <vt:lpstr>Candara</vt:lpstr>
      <vt:lpstr>Lucida Grande</vt:lpstr>
      <vt:lpstr>Trebuchet MS</vt:lpstr>
      <vt:lpstr>Office Theme</vt:lpstr>
      <vt:lpstr>PowerPoint Presentation</vt:lpstr>
      <vt:lpstr>PRÉSENTATRICES</vt:lpstr>
      <vt:lpstr>Plan de la présentation</vt:lpstr>
      <vt:lpstr>SUITE……</vt:lpstr>
      <vt:lpstr>Suite </vt:lpstr>
      <vt:lpstr>DÉPLOIEMENT DU PROGRAMME</vt:lpstr>
      <vt:lpstr>Deux phases de développement</vt:lpstr>
      <vt:lpstr>Programme de formation continue</vt:lpstr>
      <vt:lpstr>DES BESOINS DE FORMATION </vt:lpstr>
      <vt:lpstr>LES NIVEAUX DE FORMATION DES ENSEIGNANTS</vt:lpstr>
      <vt:lpstr>LES NIVEAUX DE FORMATION DES ENSEIGNANTS</vt:lpstr>
      <vt:lpstr>RECUEIL DES DONNEÉS </vt:lpstr>
      <vt:lpstr>BESOINS IDENTIFIÉS AU PLAN PÉDAGOGIQUE </vt:lpstr>
      <vt:lpstr>RECUEIL DES DONNEÉS /LANGUE FRANÇAISE </vt:lpstr>
      <vt:lpstr>DES BESOINS LOCAUX ET NATIONAUX</vt:lpstr>
      <vt:lpstr>CONSTATS ET DÉCISIONS CONJOINTES </vt:lpstr>
      <vt:lpstr>PARTENARIAT AVEC LES CLERCS DE ST-VIATEUR </vt:lpstr>
      <vt:lpstr>Partenariat avec les Clercs de St-Viateur</vt:lpstr>
      <vt:lpstr>PROTOCOLE D’ENTENTE UQAC-UÉH-CSV</vt:lpstr>
      <vt:lpstr>LETTRE D’ENTENTE AVEC LES CSV</vt:lpstr>
      <vt:lpstr>PARTENARIAT TRIPARTITE </vt:lpstr>
      <vt:lpstr>LE PROGRAMME DE FORMATION</vt:lpstr>
      <vt:lpstr>APPUI FINANCIER</vt:lpstr>
      <vt:lpstr>APPUI FINANCIER</vt:lpstr>
      <vt:lpstr>DYNAMIQUE DE FORMATION</vt:lpstr>
      <vt:lpstr>DÉVELOPPEMENT PROFESSIONNEL À LONG TERME</vt:lpstr>
      <vt:lpstr>CONSTATS DES ENSEIGNANTS/ CONTENUS</vt:lpstr>
      <vt:lpstr>CONSTATS DES ENSEIGNANTS/ AUX ASPECTS PÉDAGOGIQUES</vt:lpstr>
      <vt:lpstr>CONSTATS/AUX HABILETÉS LANGAGIÈRES EN FRANÇAIS</vt:lpstr>
      <vt:lpstr>CONSTATS / AU DÉROULEMENT</vt:lpstr>
      <vt:lpstr>CONSTATS/ DÉROULEMENT</vt:lpstr>
      <vt:lpstr>CONSTATS /AU DÉROULEMENT / SELON LES PROFESSEURS</vt:lpstr>
      <vt:lpstr>Constats/ pratiques  </vt:lpstr>
      <vt:lpstr>Constats/pratiques</vt:lpstr>
      <vt:lpstr>DÉVELOPPEMENT D’UN MASTER EN SCIENCES DE L’ÉDUCATION  </vt:lpstr>
      <vt:lpstr>DEMANDEURS</vt:lpstr>
      <vt:lpstr>DONNÉES CONTEXTEXTUELLES </vt:lpstr>
      <vt:lpstr>DONNÉES SUR CONTEXTE</vt:lpstr>
      <vt:lpstr>DONNÉES SUR LE CONTEXTE</vt:lpstr>
      <vt:lpstr>TRAVAIL DE CONCERTATION</vt:lpstr>
      <vt:lpstr>ÉCRITURE ET VALIDATION DES VALIDATION DU PROGRAMME </vt:lpstr>
      <vt:lpstr>CONTENU DU PROGRAMME</vt:lpstr>
      <vt:lpstr>SUITE DU CONTENU DU PROGRAMME </vt:lpstr>
      <vt:lpstr>CONTENU DU PROGRAMME</vt:lpstr>
      <vt:lpstr>CONDITIONS DE RÉALISATION </vt:lpstr>
      <vt:lpstr>FINANCEMENT ACCORDÉ</vt:lpstr>
      <vt:lpstr>DÉPLOIEMENT DU PROGRAMME</vt:lpstr>
      <vt:lpstr>DÉPLOIEMENT DU PROGRAMME</vt:lpstr>
      <vt:lpstr>DÉROULEMENT DU PROGRAMME</vt:lpstr>
      <vt:lpstr> EXPÉRIENCE D’ENSEIGNEMENT / MASTER (Mme Asselin) </vt:lpstr>
      <vt:lpstr> EXPÉRIENCE D’ENSEIGNEMENT / MASTER (Mme Asselin) </vt:lpstr>
      <vt:lpstr>EXPÉRIENCE D’ENSEIGNEMENT / MASTER (Mme Asselin)</vt:lpstr>
      <vt:lpstr>EXPÉRIENCE D’ENSEIGNEMENT / MASTER (Mme Asselin)</vt:lpstr>
      <vt:lpstr>EXPÉRIENCE D’ENSEIGNEMENT / MASTER (Mme Asselin) </vt:lpstr>
      <vt:lpstr>EXPÉRIENCE D’ENSEIGNEMENT / MASTER (Mme Asselin)</vt:lpstr>
      <vt:lpstr>EXPÉRIENCE D’ENSEIGNEMENT / MASTER (Mme Asselin) </vt:lpstr>
      <vt:lpstr>EXPÉRIENCE D’ENSEIGNEMENT / MASTER (Mme Asselin) </vt:lpstr>
      <vt:lpstr>EXPÉRIENCE D’ENSEIGNEMENT / MASTER (Mme Asselin)</vt:lpstr>
      <vt:lpstr>EXPÉRIENCE D’ENSEIGNEMENT / MASTER (Mme Asselin) </vt:lpstr>
      <vt:lpstr>EXPÉRIENCE D’ENSEIGNEMENT / MASTER (Mme Asselin)</vt:lpstr>
      <vt:lpstr>EXPÉRIENCE D’ENSEIGNEMENT / MASTER (Mme Asselin) </vt:lpstr>
      <vt:lpstr>EXPÉRIENCE D’ENSEIGNEMENT / MASTER (Mme Asselin)</vt:lpstr>
      <vt:lpstr>EXPÉRIENCE D’ENSEIGNEMENT / MASTER (Mme Asselin) - 2</vt:lpstr>
      <vt:lpstr>EXPÉRIENCE D’ENSEIGNEMENT / MASTER (Mme Asselin) - 2</vt:lpstr>
      <vt:lpstr>EXPÉRIENCE D’ENSEIGNEMENT / MASTER (Mme Asselin) - 2</vt:lpstr>
      <vt:lpstr>EXPÉRIENCE D’ENSEIGNEMENT / MASTER (Mme Asselin) - 2</vt:lpstr>
      <vt:lpstr>EXPÉRIENCE D’ENSEIGNEMENT / MASTER (Mme Asselin) - 2</vt:lpstr>
      <vt:lpstr>EXPÉRIENCE D’ENSEIGNEMENT / MASTER (Mme Asselin) - 2</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Janice Hunt</dc:creator>
  <cp:lastModifiedBy>cbieuser</cp:lastModifiedBy>
  <cp:revision>51</cp:revision>
  <dcterms:created xsi:type="dcterms:W3CDTF">2016-08-11T17:56:23Z</dcterms:created>
  <dcterms:modified xsi:type="dcterms:W3CDTF">2016-11-14T04:04:20Z</dcterms:modified>
</cp:coreProperties>
</file>